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4.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5.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6.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tags/tag7.xml" ContentType="application/vnd.openxmlformats-officedocument.presentationml.tag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tags/tag8.xml" ContentType="application/vnd.openxmlformats-officedocument.presentationml.tags+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tags/tag9.xml" ContentType="application/vnd.openxmlformats-officedocument.presentationml.tags+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0" r:id="rId1"/>
  </p:sldMasterIdLst>
  <p:notesMasterIdLst>
    <p:notesMasterId r:id="rId36"/>
  </p:notesMasterIdLst>
  <p:sldIdLst>
    <p:sldId id="876" r:id="rId2"/>
    <p:sldId id="759" r:id="rId3"/>
    <p:sldId id="1054" r:id="rId4"/>
    <p:sldId id="1055" r:id="rId5"/>
    <p:sldId id="1056" r:id="rId6"/>
    <p:sldId id="1057" r:id="rId7"/>
    <p:sldId id="1058" r:id="rId8"/>
    <p:sldId id="1059" r:id="rId9"/>
    <p:sldId id="1060" r:id="rId10"/>
    <p:sldId id="1061" r:id="rId11"/>
    <p:sldId id="1062" r:id="rId12"/>
    <p:sldId id="1063" r:id="rId13"/>
    <p:sldId id="1064" r:id="rId14"/>
    <p:sldId id="1065" r:id="rId15"/>
    <p:sldId id="1066" r:id="rId16"/>
    <p:sldId id="1067" r:id="rId17"/>
    <p:sldId id="1068" r:id="rId18"/>
    <p:sldId id="1071" r:id="rId19"/>
    <p:sldId id="1072" r:id="rId20"/>
    <p:sldId id="1073" r:id="rId21"/>
    <p:sldId id="1074" r:id="rId22"/>
    <p:sldId id="1077" r:id="rId23"/>
    <p:sldId id="1078" r:id="rId24"/>
    <p:sldId id="1079" r:id="rId25"/>
    <p:sldId id="1080" r:id="rId26"/>
    <p:sldId id="1081" r:id="rId27"/>
    <p:sldId id="1082" r:id="rId28"/>
    <p:sldId id="1083" r:id="rId29"/>
    <p:sldId id="1084" r:id="rId30"/>
    <p:sldId id="1085" r:id="rId31"/>
    <p:sldId id="1086" r:id="rId32"/>
    <p:sldId id="1087" r:id="rId33"/>
    <p:sldId id="1088" r:id="rId34"/>
    <p:sldId id="291" r:id="rId35"/>
  </p:sldIdLst>
  <p:sldSz cx="9144000" cy="5143500" type="screen16x9"/>
  <p:notesSz cx="6858000" cy="9144000"/>
  <p:custDataLst>
    <p:tags r:id="rId37"/>
  </p:custDataLst>
  <p:defaultTextStyle>
    <a:defPPr>
      <a:defRPr lang="en-US"/>
    </a:defPPr>
    <a:lvl1pPr algn="l" defTabSz="457200" rtl="0" fontAlgn="base">
      <a:spcBef>
        <a:spcPct val="0"/>
      </a:spcBef>
      <a:spcAft>
        <a:spcPct val="0"/>
      </a:spcAft>
      <a:defRPr kern="1200">
        <a:solidFill>
          <a:schemeClr val="tx1"/>
        </a:solidFill>
        <a:latin typeface="Arial" charset="0"/>
        <a:ea typeface="ＭＳ Ｐゴシック" pitchFamily="34"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34"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34"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34"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34" charset="-128"/>
        <a:cs typeface="+mn-cs"/>
      </a:defRPr>
    </a:lvl5pPr>
    <a:lvl6pPr marL="2286000" algn="l" defTabSz="914400" rtl="0" eaLnBrk="1" latinLnBrk="0" hangingPunct="1">
      <a:defRPr kern="1200">
        <a:solidFill>
          <a:schemeClr val="tx1"/>
        </a:solidFill>
        <a:latin typeface="Arial" charset="0"/>
        <a:ea typeface="ＭＳ Ｐゴシック" pitchFamily="34" charset="-128"/>
        <a:cs typeface="+mn-cs"/>
      </a:defRPr>
    </a:lvl6pPr>
    <a:lvl7pPr marL="2743200" algn="l" defTabSz="914400" rtl="0" eaLnBrk="1" latinLnBrk="0" hangingPunct="1">
      <a:defRPr kern="1200">
        <a:solidFill>
          <a:schemeClr val="tx1"/>
        </a:solidFill>
        <a:latin typeface="Arial" charset="0"/>
        <a:ea typeface="ＭＳ Ｐゴシック" pitchFamily="34" charset="-128"/>
        <a:cs typeface="+mn-cs"/>
      </a:defRPr>
    </a:lvl7pPr>
    <a:lvl8pPr marL="3200400" algn="l" defTabSz="914400" rtl="0" eaLnBrk="1" latinLnBrk="0" hangingPunct="1">
      <a:defRPr kern="1200">
        <a:solidFill>
          <a:schemeClr val="tx1"/>
        </a:solidFill>
        <a:latin typeface="Arial" charset="0"/>
        <a:ea typeface="ＭＳ Ｐゴシック" pitchFamily="34" charset="-128"/>
        <a:cs typeface="+mn-cs"/>
      </a:defRPr>
    </a:lvl8pPr>
    <a:lvl9pPr marL="3657600" algn="l" defTabSz="914400" rtl="0" eaLnBrk="1" latinLnBrk="0" hangingPunct="1">
      <a:defRPr kern="1200">
        <a:solidFill>
          <a:schemeClr val="tx1"/>
        </a:solidFill>
        <a:latin typeface="Arial" charset="0"/>
        <a:ea typeface="ＭＳ Ｐゴシック" pitchFamily="34" charset="-128"/>
        <a:cs typeface="+mn-cs"/>
      </a:defRPr>
    </a:lvl9pPr>
  </p:defaultTextStyle>
  <p:extLst>
    <p:ext uri="{EFAFB233-063F-42B5-8137-9DF3F51BA10A}">
      <p15:sldGuideLst xmlns:p15="http://schemas.microsoft.com/office/powerpoint/2012/main">
        <p15:guide id="1" orient="horz" pos="1620">
          <p15:clr>
            <a:srgbClr val="A4A3A4"/>
          </p15:clr>
        </p15:guide>
        <p15:guide id="2" pos="336">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Barbara Reif" initials="BR" lastIdx="3" clrIdx="0"/>
  <p:cmAuthor id="1" name="Jane Gibbons -X (jagibbon - DEL ORO CONSULTING INC at Cisco)" initials="JG-(-DOCIaC" lastIdx="28" clrIdx="1">
    <p:extLst>
      <p:ext uri="{19B8F6BF-5375-455C-9EA6-DF929625EA0E}">
        <p15:presenceInfo xmlns:p15="http://schemas.microsoft.com/office/powerpoint/2012/main" userId="S-1-5-21-1708537768-1303643608-725345543-200204" providerId="AD"/>
      </p:ext>
    </p:extLst>
  </p:cmAuthor>
  <p:cmAuthor id="2" name="Bob Vachon" initials="BV" lastIdx="24" clrIdx="2">
    <p:extLst>
      <p:ext uri="{19B8F6BF-5375-455C-9EA6-DF929625EA0E}">
        <p15:presenceInfo xmlns:p15="http://schemas.microsoft.com/office/powerpoint/2012/main" userId="c7abe87968a0b633" providerId="Windows Live"/>
      </p:ext>
    </p:extLst>
  </p:cmAuthor>
  <p:cmAuthor id="3" name="Sue Livingston -X (suliving - UNICON INC at Cisco)" initials="SL-(-UIaC" lastIdx="29" clrIdx="3">
    <p:extLst>
      <p:ext uri="{19B8F6BF-5375-455C-9EA6-DF929625EA0E}">
        <p15:presenceInfo xmlns:p15="http://schemas.microsoft.com/office/powerpoint/2012/main" userId="S::suliving@cisco.com::dc701d48-dd51-411a-9041-b7f1328f1486" providerId="AD"/>
      </p:ext>
    </p:extLst>
  </p:cmAuthor>
  <p:cmAuthor id="4" name="jagibbon" initials="jmg" lastIdx="8" clrIdx="4">
    <p:extLst>
      <p:ext uri="{19B8F6BF-5375-455C-9EA6-DF929625EA0E}">
        <p15:presenceInfo xmlns:p15="http://schemas.microsoft.com/office/powerpoint/2012/main" userId="jagibbo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FE8FB"/>
    <a:srgbClr val="000000"/>
    <a:srgbClr val="0000CC"/>
    <a:srgbClr val="000099"/>
    <a:srgbClr val="CC99FF"/>
    <a:srgbClr val="CC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651" autoAdjust="0"/>
    <p:restoredTop sz="77285" autoAdjust="0"/>
  </p:normalViewPr>
  <p:slideViewPr>
    <p:cSldViewPr snapToGrid="0" showGuides="1">
      <p:cViewPr varScale="1">
        <p:scale>
          <a:sx n="87" d="100"/>
          <a:sy n="87" d="100"/>
        </p:scale>
        <p:origin x="1512" y="62"/>
      </p:cViewPr>
      <p:guideLst>
        <p:guide orient="horz" pos="1620"/>
        <p:guide pos="336"/>
      </p:guideLst>
    </p:cSldViewPr>
  </p:slideViewPr>
  <p:outlineViewPr>
    <p:cViewPr>
      <p:scale>
        <a:sx n="33" d="100"/>
        <a:sy n="33" d="100"/>
      </p:scale>
      <p:origin x="0" y="-226704"/>
    </p:cViewPr>
  </p:outlineViewPr>
  <p:notesTextViewPr>
    <p:cViewPr>
      <p:scale>
        <a:sx n="1" d="1"/>
        <a:sy n="1" d="1"/>
      </p:scale>
      <p:origin x="0" y="0"/>
    </p:cViewPr>
  </p:notesTextViewPr>
  <p:sorterViewPr>
    <p:cViewPr>
      <p:scale>
        <a:sx n="111" d="100"/>
        <a:sy n="111" d="100"/>
      </p:scale>
      <p:origin x="0" y="-512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gs" Target="tags/tag1.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36337D9-3022-3D41-8D8A-BDF2F3B0DD8E}" type="datetimeFigureOut">
              <a:rPr lang="en-US" smtClean="0"/>
              <a:t>10/8/2024</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641018C-6CAF-B84E-B92C-ECB119457FBA}" type="slidenum">
              <a:rPr lang="en-US" smtClean="0"/>
              <a:t>‹N°›</a:t>
            </a:fld>
            <a:endParaRPr lang="en-US" dirty="0"/>
          </a:p>
        </p:txBody>
      </p:sp>
    </p:spTree>
    <p:extLst>
      <p:ext uri="{BB962C8B-B14F-4D97-AF65-F5344CB8AC3E}">
        <p14:creationId xmlns:p14="http://schemas.microsoft.com/office/powerpoint/2010/main" val="1937564879"/>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buFontTx/>
              <a:buNone/>
            </a:pPr>
            <a:r>
              <a:rPr lang="fr-FR" b="0"/>
              <a:t>Programme de L’Académie des Réseaux de Cisco</a:t>
            </a:r>
          </a:p>
          <a:p>
            <a:pPr rtl="0">
              <a:buFontTx/>
              <a:buNone/>
            </a:pPr>
            <a:r>
              <a:rPr lang="fr-FR" b="0" baseline="0"/>
              <a:t>Présentation des réseaux V</a:t>
            </a:r>
            <a:r>
              <a:rPr lang="fr-FR" b="0"/>
              <a:t>7.0 (ITN)</a:t>
            </a:r>
          </a:p>
          <a:p>
            <a:pPr rtl="0"/>
            <a:r>
              <a:rPr lang="fr-FR"/>
              <a:t>Module 4: Couche physique</a:t>
            </a:r>
          </a:p>
        </p:txBody>
      </p:sp>
      <p:sp>
        <p:nvSpPr>
          <p:cNvPr id="4" name="Slide Number Placeholder 3"/>
          <p:cNvSpPr>
            <a:spLocks noGrp="1"/>
          </p:cNvSpPr>
          <p:nvPr>
            <p:ph type="sldNum" sz="quarter" idx="10"/>
          </p:nvPr>
        </p:nvSpPr>
        <p:spPr/>
        <p:txBody>
          <a:bodyPr/>
          <a:lstStyle/>
          <a:p>
            <a:pPr rtl="0"/>
            <a:fld id="{5641018C-6CAF-B84E-B92C-ECB119457FBA}" type="slidenum">
              <a:rPr/>
              <a:t>1</a:t>
            </a:fld>
            <a:endParaRPr/>
          </a:p>
        </p:txBody>
      </p:sp>
    </p:spTree>
    <p:extLst>
      <p:ext uri="{BB962C8B-B14F-4D97-AF65-F5344CB8AC3E}">
        <p14:creationId xmlns:p14="http://schemas.microsoft.com/office/powerpoint/2010/main" val="5081187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fr-FR"/>
              <a:t>4- Couche physique</a:t>
            </a:r>
          </a:p>
          <a:p>
            <a:pPr rtl="0"/>
            <a:r>
              <a:rPr lang="fr-FR"/>
              <a:t>4.2 - Les caractéristiques de la couche physique</a:t>
            </a:r>
          </a:p>
          <a:p>
            <a:pPr rtl="0"/>
            <a:r>
              <a:rPr lang="fr-FR"/>
              <a:t>4.2.5 — Bande passante</a:t>
            </a:r>
          </a:p>
        </p:txBody>
      </p:sp>
      <p:sp>
        <p:nvSpPr>
          <p:cNvPr id="4" name="Slide Number Placeholder 3"/>
          <p:cNvSpPr>
            <a:spLocks noGrp="1"/>
          </p:cNvSpPr>
          <p:nvPr>
            <p:ph type="sldNum" sz="quarter" idx="5"/>
          </p:nvPr>
        </p:nvSpPr>
        <p:spPr/>
        <p:txBody>
          <a:bodyPr/>
          <a:lstStyle/>
          <a:p>
            <a:pPr rtl="0"/>
            <a:fld id="{5641018C-6CAF-B84E-B92C-ECB119457FBA}" type="slidenum">
              <a:rPr/>
              <a:t>10</a:t>
            </a:fld>
            <a:endParaRPr/>
          </a:p>
        </p:txBody>
      </p:sp>
    </p:spTree>
    <p:extLst>
      <p:ext uri="{BB962C8B-B14F-4D97-AF65-F5344CB8AC3E}">
        <p14:creationId xmlns:p14="http://schemas.microsoft.com/office/powerpoint/2010/main" val="20450628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fr-FR"/>
              <a:t>4- Couche physique</a:t>
            </a:r>
          </a:p>
          <a:p>
            <a:pPr rtl="0"/>
            <a:r>
              <a:rPr lang="fr-FR"/>
              <a:t>4.2 - Les caractéristiques de la couche physique</a:t>
            </a:r>
          </a:p>
          <a:p>
            <a:pPr rtl="0"/>
            <a:r>
              <a:rPr lang="fr-FR"/>
              <a:t>4.2.6 — Terminologie de la bande passante</a:t>
            </a:r>
          </a:p>
          <a:p>
            <a:pPr rtl="0"/>
            <a:r>
              <a:rPr lang="fr-FR"/>
              <a:t>4.2.7 Vérifiez votre compréhension - Caractéristiques de la couche physique</a:t>
            </a:r>
          </a:p>
        </p:txBody>
      </p:sp>
      <p:sp>
        <p:nvSpPr>
          <p:cNvPr id="4" name="Slide Number Placeholder 3"/>
          <p:cNvSpPr>
            <a:spLocks noGrp="1"/>
          </p:cNvSpPr>
          <p:nvPr>
            <p:ph type="sldNum" sz="quarter" idx="5"/>
          </p:nvPr>
        </p:nvSpPr>
        <p:spPr/>
        <p:txBody>
          <a:bodyPr/>
          <a:lstStyle/>
          <a:p>
            <a:pPr rtl="0"/>
            <a:fld id="{5641018C-6CAF-B84E-B92C-ECB119457FBA}" type="slidenum">
              <a:rPr/>
              <a:t>11</a:t>
            </a:fld>
            <a:endParaRPr/>
          </a:p>
        </p:txBody>
      </p:sp>
    </p:spTree>
    <p:extLst>
      <p:ext uri="{BB962C8B-B14F-4D97-AF65-F5344CB8AC3E}">
        <p14:creationId xmlns:p14="http://schemas.microsoft.com/office/powerpoint/2010/main" val="34947892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fr-FR"/>
              <a:t>4- Couche physique</a:t>
            </a:r>
          </a:p>
          <a:p>
            <a:pPr rtl="0"/>
            <a:r>
              <a:rPr lang="fr-FR"/>
              <a:t>4.3 Câblage en cuivre</a:t>
            </a:r>
          </a:p>
          <a:p>
            <a:endParaRPr lang="en-US" dirty="0"/>
          </a:p>
        </p:txBody>
      </p:sp>
      <p:sp>
        <p:nvSpPr>
          <p:cNvPr id="4" name="Slide Number Placeholder 3"/>
          <p:cNvSpPr>
            <a:spLocks noGrp="1"/>
          </p:cNvSpPr>
          <p:nvPr>
            <p:ph type="sldNum" sz="quarter" idx="10"/>
          </p:nvPr>
        </p:nvSpPr>
        <p:spPr/>
        <p:txBody>
          <a:bodyPr/>
          <a:lstStyle/>
          <a:p>
            <a:pPr rtl="0"/>
            <a:fld id="{5641018C-6CAF-B84E-B92C-ECB119457FBA}" type="slidenum">
              <a:rPr/>
              <a:t>12</a:t>
            </a:fld>
            <a:endParaRPr/>
          </a:p>
        </p:txBody>
      </p:sp>
    </p:spTree>
    <p:extLst>
      <p:ext uri="{BB962C8B-B14F-4D97-AF65-F5344CB8AC3E}">
        <p14:creationId xmlns:p14="http://schemas.microsoft.com/office/powerpoint/2010/main" val="9777554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fr-FR"/>
              <a:t>4- Couche physique</a:t>
            </a:r>
          </a:p>
          <a:p>
            <a:pPr rtl="0"/>
            <a:r>
              <a:rPr lang="fr-FR"/>
              <a:t>4.3 - Câblage en cuivre</a:t>
            </a:r>
          </a:p>
          <a:p>
            <a:pPr rtl="0"/>
            <a:r>
              <a:rPr lang="fr-FR"/>
              <a:t>4.3.1 Caractéristiques du câblage en cuivre</a:t>
            </a:r>
          </a:p>
        </p:txBody>
      </p:sp>
      <p:sp>
        <p:nvSpPr>
          <p:cNvPr id="4" name="Slide Number Placeholder 3"/>
          <p:cNvSpPr>
            <a:spLocks noGrp="1"/>
          </p:cNvSpPr>
          <p:nvPr>
            <p:ph type="sldNum" sz="quarter" idx="5"/>
          </p:nvPr>
        </p:nvSpPr>
        <p:spPr/>
        <p:txBody>
          <a:bodyPr/>
          <a:lstStyle/>
          <a:p>
            <a:pPr rtl="0"/>
            <a:fld id="{5641018C-6CAF-B84E-B92C-ECB119457FBA}" type="slidenum">
              <a:rPr/>
              <a:t>13</a:t>
            </a:fld>
            <a:endParaRPr/>
          </a:p>
        </p:txBody>
      </p:sp>
    </p:spTree>
    <p:extLst>
      <p:ext uri="{BB962C8B-B14F-4D97-AF65-F5344CB8AC3E}">
        <p14:creationId xmlns:p14="http://schemas.microsoft.com/office/powerpoint/2010/main" val="33155708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fr-FR"/>
              <a:t>4- Couche physique</a:t>
            </a:r>
          </a:p>
          <a:p>
            <a:pPr rtl="0"/>
            <a:r>
              <a:rPr lang="fr-FR"/>
              <a:t>4.3 - Câblage en cuivre</a:t>
            </a:r>
          </a:p>
          <a:p>
            <a:pPr rtl="0"/>
            <a:r>
              <a:rPr lang="fr-FR"/>
              <a:t>4.3.2 — Types de câblage en cuivre</a:t>
            </a:r>
          </a:p>
        </p:txBody>
      </p:sp>
      <p:sp>
        <p:nvSpPr>
          <p:cNvPr id="4" name="Slide Number Placeholder 3"/>
          <p:cNvSpPr>
            <a:spLocks noGrp="1"/>
          </p:cNvSpPr>
          <p:nvPr>
            <p:ph type="sldNum" sz="quarter" idx="5"/>
          </p:nvPr>
        </p:nvSpPr>
        <p:spPr/>
        <p:txBody>
          <a:bodyPr/>
          <a:lstStyle/>
          <a:p>
            <a:pPr rtl="0"/>
            <a:fld id="{5641018C-6CAF-B84E-B92C-ECB119457FBA}" type="slidenum">
              <a:rPr/>
              <a:t>14</a:t>
            </a:fld>
            <a:endParaRPr/>
          </a:p>
        </p:txBody>
      </p:sp>
    </p:spTree>
    <p:extLst>
      <p:ext uri="{BB962C8B-B14F-4D97-AF65-F5344CB8AC3E}">
        <p14:creationId xmlns:p14="http://schemas.microsoft.com/office/powerpoint/2010/main" val="29810029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fr-FR"/>
              <a:t>4- Couche physique</a:t>
            </a:r>
          </a:p>
          <a:p>
            <a:pPr rtl="0"/>
            <a:r>
              <a:rPr lang="fr-FR"/>
              <a:t>4.3 - Câblage en cuivre</a:t>
            </a:r>
          </a:p>
          <a:p>
            <a:pPr rtl="0"/>
            <a:r>
              <a:rPr lang="fr-FR"/>
              <a:t>4.3.3 – Câble à paires torsadées non blindées (UTP)</a:t>
            </a:r>
          </a:p>
        </p:txBody>
      </p:sp>
      <p:sp>
        <p:nvSpPr>
          <p:cNvPr id="4" name="Slide Number Placeholder 3"/>
          <p:cNvSpPr>
            <a:spLocks noGrp="1"/>
          </p:cNvSpPr>
          <p:nvPr>
            <p:ph type="sldNum" sz="quarter" idx="5"/>
          </p:nvPr>
        </p:nvSpPr>
        <p:spPr/>
        <p:txBody>
          <a:bodyPr/>
          <a:lstStyle/>
          <a:p>
            <a:pPr rtl="0"/>
            <a:fld id="{5641018C-6CAF-B84E-B92C-ECB119457FBA}" type="slidenum">
              <a:rPr/>
              <a:t>15</a:t>
            </a:fld>
            <a:endParaRPr/>
          </a:p>
        </p:txBody>
      </p:sp>
    </p:spTree>
    <p:extLst>
      <p:ext uri="{BB962C8B-B14F-4D97-AF65-F5344CB8AC3E}">
        <p14:creationId xmlns:p14="http://schemas.microsoft.com/office/powerpoint/2010/main" val="22228829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fr-FR"/>
              <a:t>4- Couche physique</a:t>
            </a:r>
          </a:p>
          <a:p>
            <a:pPr rtl="0"/>
            <a:r>
              <a:rPr lang="fr-FR"/>
              <a:t>4.3 - Câblage en cuivre</a:t>
            </a:r>
          </a:p>
          <a:p>
            <a:pPr rtl="0"/>
            <a:r>
              <a:rPr lang="fr-FR"/>
              <a:t>4.3.4 — Paire torsadée blindée (STP)</a:t>
            </a:r>
          </a:p>
        </p:txBody>
      </p:sp>
      <p:sp>
        <p:nvSpPr>
          <p:cNvPr id="4" name="Slide Number Placeholder 3"/>
          <p:cNvSpPr>
            <a:spLocks noGrp="1"/>
          </p:cNvSpPr>
          <p:nvPr>
            <p:ph type="sldNum" sz="quarter" idx="5"/>
          </p:nvPr>
        </p:nvSpPr>
        <p:spPr/>
        <p:txBody>
          <a:bodyPr/>
          <a:lstStyle/>
          <a:p>
            <a:pPr rtl="0"/>
            <a:fld id="{5641018C-6CAF-B84E-B92C-ECB119457FBA}" type="slidenum">
              <a:rPr/>
              <a:t>16</a:t>
            </a:fld>
            <a:endParaRPr/>
          </a:p>
        </p:txBody>
      </p:sp>
    </p:spTree>
    <p:extLst>
      <p:ext uri="{BB962C8B-B14F-4D97-AF65-F5344CB8AC3E}">
        <p14:creationId xmlns:p14="http://schemas.microsoft.com/office/powerpoint/2010/main" val="33011971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fr-FR"/>
              <a:t>4- Couche physique</a:t>
            </a:r>
          </a:p>
          <a:p>
            <a:pPr rtl="0"/>
            <a:r>
              <a:rPr lang="fr-FR"/>
              <a:t>4.3 - Câblage en cuivre</a:t>
            </a:r>
          </a:p>
          <a:p>
            <a:pPr rtl="0"/>
            <a:r>
              <a:rPr lang="fr-FR"/>
              <a:t>4.3.5 – Câble coaxial</a:t>
            </a:r>
          </a:p>
          <a:p>
            <a:pPr rtl="0"/>
            <a:r>
              <a:rPr lang="fr-FR"/>
              <a:t>4.3.6 Vérifiez votre compréhension — Câblage en cuivre</a:t>
            </a:r>
          </a:p>
        </p:txBody>
      </p:sp>
      <p:sp>
        <p:nvSpPr>
          <p:cNvPr id="4" name="Slide Number Placeholder 3"/>
          <p:cNvSpPr>
            <a:spLocks noGrp="1"/>
          </p:cNvSpPr>
          <p:nvPr>
            <p:ph type="sldNum" sz="quarter" idx="5"/>
          </p:nvPr>
        </p:nvSpPr>
        <p:spPr/>
        <p:txBody>
          <a:bodyPr/>
          <a:lstStyle/>
          <a:p>
            <a:pPr rtl="0"/>
            <a:fld id="{5641018C-6CAF-B84E-B92C-ECB119457FBA}" type="slidenum">
              <a:rPr/>
              <a:t>17</a:t>
            </a:fld>
            <a:endParaRPr/>
          </a:p>
        </p:txBody>
      </p:sp>
    </p:spTree>
    <p:extLst>
      <p:ext uri="{BB962C8B-B14F-4D97-AF65-F5344CB8AC3E}">
        <p14:creationId xmlns:p14="http://schemas.microsoft.com/office/powerpoint/2010/main" val="16082753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fr-FR"/>
              <a:t>4- Couche physique</a:t>
            </a:r>
          </a:p>
          <a:p>
            <a:pPr rtl="0"/>
            <a:r>
              <a:rPr lang="fr-FR"/>
              <a:t>4.4 - Câblage UTP</a:t>
            </a:r>
          </a:p>
          <a:p>
            <a:endParaRPr lang="en-US" dirty="0"/>
          </a:p>
        </p:txBody>
      </p:sp>
      <p:sp>
        <p:nvSpPr>
          <p:cNvPr id="4" name="Slide Number Placeholder 3"/>
          <p:cNvSpPr>
            <a:spLocks noGrp="1"/>
          </p:cNvSpPr>
          <p:nvPr>
            <p:ph type="sldNum" sz="quarter" idx="10"/>
          </p:nvPr>
        </p:nvSpPr>
        <p:spPr/>
        <p:txBody>
          <a:bodyPr/>
          <a:lstStyle/>
          <a:p>
            <a:pPr rtl="0"/>
            <a:fld id="{5641018C-6CAF-B84E-B92C-ECB119457FBA}" type="slidenum">
              <a:rPr/>
              <a:t>18</a:t>
            </a:fld>
            <a:endParaRPr/>
          </a:p>
        </p:txBody>
      </p:sp>
    </p:spTree>
    <p:extLst>
      <p:ext uri="{BB962C8B-B14F-4D97-AF65-F5344CB8AC3E}">
        <p14:creationId xmlns:p14="http://schemas.microsoft.com/office/powerpoint/2010/main" val="8155192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fr-FR"/>
              <a:t>4- Couche physique</a:t>
            </a:r>
          </a:p>
          <a:p>
            <a:pPr rtl="0"/>
            <a:r>
              <a:rPr lang="fr-FR"/>
              <a:t>4.4 - Câblage UTP</a:t>
            </a:r>
          </a:p>
          <a:p>
            <a:pPr rtl="0"/>
            <a:r>
              <a:rPr lang="fr-FR"/>
              <a:t>4.4.1 - Propriétés du câblage UTP</a:t>
            </a:r>
          </a:p>
        </p:txBody>
      </p:sp>
      <p:sp>
        <p:nvSpPr>
          <p:cNvPr id="4" name="Slide Number Placeholder 3"/>
          <p:cNvSpPr>
            <a:spLocks noGrp="1"/>
          </p:cNvSpPr>
          <p:nvPr>
            <p:ph type="sldNum" sz="quarter" idx="5"/>
          </p:nvPr>
        </p:nvSpPr>
        <p:spPr/>
        <p:txBody>
          <a:bodyPr/>
          <a:lstStyle/>
          <a:p>
            <a:pPr rtl="0"/>
            <a:fld id="{5641018C-6CAF-B84E-B92C-ECB119457FBA}" type="slidenum">
              <a:rPr/>
              <a:t>19</a:t>
            </a:fld>
            <a:endParaRPr/>
          </a:p>
        </p:txBody>
      </p:sp>
    </p:spTree>
    <p:extLst>
      <p:ext uri="{BB962C8B-B14F-4D97-AF65-F5344CB8AC3E}">
        <p14:creationId xmlns:p14="http://schemas.microsoft.com/office/powerpoint/2010/main" val="8278725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fr-FR"/>
              <a:t>4- Couche physique</a:t>
            </a:r>
          </a:p>
          <a:p>
            <a:pPr rtl="0"/>
            <a:r>
              <a:rPr lang="fr-FR"/>
              <a:t>4.1- Objectif de la couche physique</a:t>
            </a:r>
          </a:p>
        </p:txBody>
      </p:sp>
      <p:sp>
        <p:nvSpPr>
          <p:cNvPr id="4" name="Slide Number Placeholder 3"/>
          <p:cNvSpPr>
            <a:spLocks noGrp="1"/>
          </p:cNvSpPr>
          <p:nvPr>
            <p:ph type="sldNum" sz="quarter" idx="10"/>
          </p:nvPr>
        </p:nvSpPr>
        <p:spPr/>
        <p:txBody>
          <a:bodyPr/>
          <a:lstStyle/>
          <a:p>
            <a:pPr rtl="0"/>
            <a:fld id="{5641018C-6CAF-B84E-B92C-ECB119457FBA}" type="slidenum">
              <a:rPr/>
              <a:t>2</a:t>
            </a:fld>
            <a:endParaRPr/>
          </a:p>
        </p:txBody>
      </p:sp>
    </p:spTree>
    <p:extLst>
      <p:ext uri="{BB962C8B-B14F-4D97-AF65-F5344CB8AC3E}">
        <p14:creationId xmlns:p14="http://schemas.microsoft.com/office/powerpoint/2010/main" val="62552962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fr-FR"/>
              <a:t>4- Couche physique</a:t>
            </a:r>
          </a:p>
          <a:p>
            <a:pPr rtl="0"/>
            <a:r>
              <a:rPr lang="fr-FR"/>
              <a:t>4.4 - Câblage UTP</a:t>
            </a:r>
          </a:p>
          <a:p>
            <a:pPr rtl="0"/>
            <a:r>
              <a:rPr lang="fr-FR"/>
              <a:t>4.4.2 - Normes de câblage UTP et connecteurs</a:t>
            </a:r>
          </a:p>
        </p:txBody>
      </p:sp>
      <p:sp>
        <p:nvSpPr>
          <p:cNvPr id="4" name="Slide Number Placeholder 3"/>
          <p:cNvSpPr>
            <a:spLocks noGrp="1"/>
          </p:cNvSpPr>
          <p:nvPr>
            <p:ph type="sldNum" sz="quarter" idx="5"/>
          </p:nvPr>
        </p:nvSpPr>
        <p:spPr/>
        <p:txBody>
          <a:bodyPr/>
          <a:lstStyle/>
          <a:p>
            <a:pPr rtl="0"/>
            <a:fld id="{5641018C-6CAF-B84E-B92C-ECB119457FBA}" type="slidenum">
              <a:rPr/>
              <a:t>20</a:t>
            </a:fld>
            <a:endParaRPr/>
          </a:p>
        </p:txBody>
      </p:sp>
    </p:spTree>
    <p:extLst>
      <p:ext uri="{BB962C8B-B14F-4D97-AF65-F5344CB8AC3E}">
        <p14:creationId xmlns:p14="http://schemas.microsoft.com/office/powerpoint/2010/main" val="113473122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fr-FR"/>
              <a:t>4- Couche physique</a:t>
            </a:r>
          </a:p>
          <a:p>
            <a:pPr rtl="0"/>
            <a:r>
              <a:rPr lang="fr-FR"/>
              <a:t>4.4 - Câblage UTP</a:t>
            </a:r>
          </a:p>
          <a:p>
            <a:pPr rtl="0"/>
            <a:r>
              <a:rPr lang="fr-FR"/>
              <a:t>4.4.2 — Normes de câblage UTP et connecteurs</a:t>
            </a:r>
          </a:p>
        </p:txBody>
      </p:sp>
      <p:sp>
        <p:nvSpPr>
          <p:cNvPr id="4" name="Slide Number Placeholder 3"/>
          <p:cNvSpPr>
            <a:spLocks noGrp="1"/>
          </p:cNvSpPr>
          <p:nvPr>
            <p:ph type="sldNum" sz="quarter" idx="5"/>
          </p:nvPr>
        </p:nvSpPr>
        <p:spPr/>
        <p:txBody>
          <a:bodyPr/>
          <a:lstStyle/>
          <a:p>
            <a:pPr rtl="0"/>
            <a:fld id="{5641018C-6CAF-B84E-B92C-ECB119457FBA}" type="slidenum">
              <a:rPr/>
              <a:t>21</a:t>
            </a:fld>
            <a:endParaRPr/>
          </a:p>
        </p:txBody>
      </p:sp>
    </p:spTree>
    <p:extLst>
      <p:ext uri="{BB962C8B-B14F-4D97-AF65-F5344CB8AC3E}">
        <p14:creationId xmlns:p14="http://schemas.microsoft.com/office/powerpoint/2010/main" val="89003671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fr-FR"/>
              <a:t>4- Couche physique</a:t>
            </a:r>
          </a:p>
          <a:p>
            <a:pPr rtl="0"/>
            <a:r>
              <a:rPr lang="fr-FR"/>
              <a:t>4.4 - Câblage UTP</a:t>
            </a:r>
          </a:p>
          <a:p>
            <a:pPr rtl="0"/>
            <a:r>
              <a:rPr lang="fr-FR"/>
              <a:t>4.4.3 — Câbles UTP directs et croisés</a:t>
            </a:r>
          </a:p>
          <a:p>
            <a:pPr rtl="0"/>
            <a:r>
              <a:rPr lang="fr-FR"/>
              <a:t>4.4.4 - Activité - Brochage des câbles</a:t>
            </a:r>
          </a:p>
          <a:p>
            <a:endParaRPr lang="en-US" dirty="0"/>
          </a:p>
        </p:txBody>
      </p:sp>
      <p:sp>
        <p:nvSpPr>
          <p:cNvPr id="4" name="Slide Number Placeholder 3"/>
          <p:cNvSpPr>
            <a:spLocks noGrp="1"/>
          </p:cNvSpPr>
          <p:nvPr>
            <p:ph type="sldNum" sz="quarter" idx="5"/>
          </p:nvPr>
        </p:nvSpPr>
        <p:spPr/>
        <p:txBody>
          <a:bodyPr/>
          <a:lstStyle/>
          <a:p>
            <a:pPr rtl="0"/>
            <a:fld id="{5641018C-6CAF-B84E-B92C-ECB119457FBA}" type="slidenum">
              <a:rPr/>
              <a:t>22</a:t>
            </a:fld>
            <a:endParaRPr/>
          </a:p>
        </p:txBody>
      </p:sp>
    </p:spTree>
    <p:extLst>
      <p:ext uri="{BB962C8B-B14F-4D97-AF65-F5344CB8AC3E}">
        <p14:creationId xmlns:p14="http://schemas.microsoft.com/office/powerpoint/2010/main" val="141207480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fr-FR"/>
              <a:t>4- Couche physique</a:t>
            </a:r>
          </a:p>
          <a:p>
            <a:pPr rtl="0"/>
            <a:r>
              <a:rPr lang="fr-FR"/>
              <a:t>4.5 - Câblage à fibre optique</a:t>
            </a:r>
          </a:p>
          <a:p>
            <a:endParaRPr lang="en-US" dirty="0"/>
          </a:p>
        </p:txBody>
      </p:sp>
      <p:sp>
        <p:nvSpPr>
          <p:cNvPr id="4" name="Slide Number Placeholder 3"/>
          <p:cNvSpPr>
            <a:spLocks noGrp="1"/>
          </p:cNvSpPr>
          <p:nvPr>
            <p:ph type="sldNum" sz="quarter" idx="10"/>
          </p:nvPr>
        </p:nvSpPr>
        <p:spPr/>
        <p:txBody>
          <a:bodyPr/>
          <a:lstStyle/>
          <a:p>
            <a:pPr rtl="0"/>
            <a:fld id="{5641018C-6CAF-B84E-B92C-ECB119457FBA}" type="slidenum">
              <a:rPr/>
              <a:t>23</a:t>
            </a:fld>
            <a:endParaRPr/>
          </a:p>
        </p:txBody>
      </p:sp>
    </p:spTree>
    <p:extLst>
      <p:ext uri="{BB962C8B-B14F-4D97-AF65-F5344CB8AC3E}">
        <p14:creationId xmlns:p14="http://schemas.microsoft.com/office/powerpoint/2010/main" val="12009606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fr-FR"/>
              <a:t>4- Couche physique</a:t>
            </a:r>
          </a:p>
          <a:p>
            <a:pPr rtl="0"/>
            <a:r>
              <a:rPr lang="fr-FR"/>
              <a:t>4.5 - Câblage à fibre optique</a:t>
            </a:r>
          </a:p>
          <a:p>
            <a:pPr rtl="0"/>
            <a:r>
              <a:rPr lang="fr-FR"/>
              <a:t>4.5.1 – Propriétés de la fibre optique</a:t>
            </a:r>
          </a:p>
        </p:txBody>
      </p:sp>
      <p:sp>
        <p:nvSpPr>
          <p:cNvPr id="4" name="Slide Number Placeholder 3"/>
          <p:cNvSpPr>
            <a:spLocks noGrp="1"/>
          </p:cNvSpPr>
          <p:nvPr>
            <p:ph type="sldNum" sz="quarter" idx="5"/>
          </p:nvPr>
        </p:nvSpPr>
        <p:spPr/>
        <p:txBody>
          <a:bodyPr/>
          <a:lstStyle/>
          <a:p>
            <a:pPr rtl="0"/>
            <a:fld id="{5641018C-6CAF-B84E-B92C-ECB119457FBA}" type="slidenum">
              <a:rPr/>
              <a:t>24</a:t>
            </a:fld>
            <a:endParaRPr/>
          </a:p>
        </p:txBody>
      </p:sp>
    </p:spTree>
    <p:extLst>
      <p:ext uri="{BB962C8B-B14F-4D97-AF65-F5344CB8AC3E}">
        <p14:creationId xmlns:p14="http://schemas.microsoft.com/office/powerpoint/2010/main" val="6100954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fr-FR"/>
              <a:t>4- Couche physique</a:t>
            </a:r>
          </a:p>
          <a:p>
            <a:pPr rtl="0"/>
            <a:r>
              <a:rPr lang="fr-FR"/>
              <a:t>4.5 - Câblage à fibre optique</a:t>
            </a:r>
          </a:p>
          <a:p>
            <a:pPr rtl="0"/>
            <a:r>
              <a:rPr lang="fr-FR"/>
              <a:t>4.5.2 – Types de supports à fibre optique</a:t>
            </a:r>
          </a:p>
        </p:txBody>
      </p:sp>
      <p:sp>
        <p:nvSpPr>
          <p:cNvPr id="4" name="Slide Number Placeholder 3"/>
          <p:cNvSpPr>
            <a:spLocks noGrp="1"/>
          </p:cNvSpPr>
          <p:nvPr>
            <p:ph type="sldNum" sz="quarter" idx="5"/>
          </p:nvPr>
        </p:nvSpPr>
        <p:spPr/>
        <p:txBody>
          <a:bodyPr/>
          <a:lstStyle/>
          <a:p>
            <a:pPr rtl="0"/>
            <a:fld id="{5641018C-6CAF-B84E-B92C-ECB119457FBA}" type="slidenum">
              <a:rPr/>
              <a:t>25</a:t>
            </a:fld>
            <a:endParaRPr/>
          </a:p>
        </p:txBody>
      </p:sp>
    </p:spTree>
    <p:extLst>
      <p:ext uri="{BB962C8B-B14F-4D97-AF65-F5344CB8AC3E}">
        <p14:creationId xmlns:p14="http://schemas.microsoft.com/office/powerpoint/2010/main" val="87828426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fr-FR"/>
              <a:t>4- Couche physique</a:t>
            </a:r>
          </a:p>
          <a:p>
            <a:pPr rtl="0"/>
            <a:r>
              <a:rPr lang="fr-FR"/>
              <a:t>4.5 - Câblage à fibre optique</a:t>
            </a:r>
          </a:p>
          <a:p>
            <a:pPr rtl="0"/>
            <a:r>
              <a:rPr lang="fr-FR"/>
              <a:t>4.5.3 — Utilisation du câblage à fibre optique</a:t>
            </a:r>
          </a:p>
        </p:txBody>
      </p:sp>
      <p:sp>
        <p:nvSpPr>
          <p:cNvPr id="4" name="Slide Number Placeholder 3"/>
          <p:cNvSpPr>
            <a:spLocks noGrp="1"/>
          </p:cNvSpPr>
          <p:nvPr>
            <p:ph type="sldNum" sz="quarter" idx="5"/>
          </p:nvPr>
        </p:nvSpPr>
        <p:spPr/>
        <p:txBody>
          <a:bodyPr/>
          <a:lstStyle/>
          <a:p>
            <a:pPr rtl="0"/>
            <a:fld id="{5641018C-6CAF-B84E-B92C-ECB119457FBA}" type="slidenum">
              <a:rPr/>
              <a:t>26</a:t>
            </a:fld>
            <a:endParaRPr/>
          </a:p>
        </p:txBody>
      </p:sp>
    </p:spTree>
    <p:extLst>
      <p:ext uri="{BB962C8B-B14F-4D97-AF65-F5344CB8AC3E}">
        <p14:creationId xmlns:p14="http://schemas.microsoft.com/office/powerpoint/2010/main" val="31864821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fr-FR"/>
              <a:t>4- Couche physique</a:t>
            </a:r>
          </a:p>
          <a:p>
            <a:pPr rtl="0"/>
            <a:r>
              <a:rPr lang="fr-FR"/>
              <a:t>4.5 - Câblage à fibre optique</a:t>
            </a:r>
          </a:p>
          <a:p>
            <a:pPr rtl="0"/>
            <a:r>
              <a:rPr lang="fr-FR"/>
              <a:t>4.5.4 - Connecteurs à fibre optique</a:t>
            </a:r>
          </a:p>
        </p:txBody>
      </p:sp>
      <p:sp>
        <p:nvSpPr>
          <p:cNvPr id="4" name="Slide Number Placeholder 3"/>
          <p:cNvSpPr>
            <a:spLocks noGrp="1"/>
          </p:cNvSpPr>
          <p:nvPr>
            <p:ph type="sldNum" sz="quarter" idx="5"/>
          </p:nvPr>
        </p:nvSpPr>
        <p:spPr/>
        <p:txBody>
          <a:bodyPr/>
          <a:lstStyle/>
          <a:p>
            <a:pPr rtl="0"/>
            <a:fld id="{5641018C-6CAF-B84E-B92C-ECB119457FBA}" type="slidenum">
              <a:rPr/>
              <a:t>27</a:t>
            </a:fld>
            <a:endParaRPr/>
          </a:p>
        </p:txBody>
      </p:sp>
    </p:spTree>
    <p:extLst>
      <p:ext uri="{BB962C8B-B14F-4D97-AF65-F5344CB8AC3E}">
        <p14:creationId xmlns:p14="http://schemas.microsoft.com/office/powerpoint/2010/main" val="60554097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fr-FR"/>
              <a:t>4- Couche physique</a:t>
            </a:r>
          </a:p>
          <a:p>
            <a:pPr rtl="0"/>
            <a:r>
              <a:rPr lang="fr-FR"/>
              <a:t>4.5 - Câblage à fibre optique</a:t>
            </a:r>
          </a:p>
          <a:p>
            <a:pPr rtl="0"/>
            <a:r>
              <a:rPr lang="fr-FR"/>
              <a:t>4.5.5 - Cordons de brassage en fibre</a:t>
            </a:r>
          </a:p>
        </p:txBody>
      </p:sp>
      <p:sp>
        <p:nvSpPr>
          <p:cNvPr id="4" name="Slide Number Placeholder 3"/>
          <p:cNvSpPr>
            <a:spLocks noGrp="1"/>
          </p:cNvSpPr>
          <p:nvPr>
            <p:ph type="sldNum" sz="quarter" idx="5"/>
          </p:nvPr>
        </p:nvSpPr>
        <p:spPr/>
        <p:txBody>
          <a:bodyPr/>
          <a:lstStyle/>
          <a:p>
            <a:pPr rtl="0"/>
            <a:fld id="{5641018C-6CAF-B84E-B92C-ECB119457FBA}" type="slidenum">
              <a:rPr/>
              <a:t>28</a:t>
            </a:fld>
            <a:endParaRPr/>
          </a:p>
        </p:txBody>
      </p:sp>
    </p:spTree>
    <p:extLst>
      <p:ext uri="{BB962C8B-B14F-4D97-AF65-F5344CB8AC3E}">
        <p14:creationId xmlns:p14="http://schemas.microsoft.com/office/powerpoint/2010/main" val="361340071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fr-FR"/>
              <a:t>4- Couche physique</a:t>
            </a:r>
          </a:p>
          <a:p>
            <a:pPr rtl="0"/>
            <a:r>
              <a:rPr lang="fr-FR"/>
              <a:t>4.5 - Câblage à fibre optique</a:t>
            </a:r>
          </a:p>
          <a:p>
            <a:pPr rtl="0"/>
            <a:r>
              <a:rPr lang="fr-FR"/>
              <a:t>4.2.3.6 Fibre contre cuivre</a:t>
            </a:r>
          </a:p>
          <a:p>
            <a:pPr rtl="0"/>
            <a:r>
              <a:rPr lang="fr-FR"/>
              <a:t>4.5.7 — Vérifiez votre compréhension — Câblage à fibre optique</a:t>
            </a:r>
          </a:p>
        </p:txBody>
      </p:sp>
      <p:sp>
        <p:nvSpPr>
          <p:cNvPr id="4" name="Slide Number Placeholder 3"/>
          <p:cNvSpPr>
            <a:spLocks noGrp="1"/>
          </p:cNvSpPr>
          <p:nvPr>
            <p:ph type="sldNum" sz="quarter" idx="5"/>
          </p:nvPr>
        </p:nvSpPr>
        <p:spPr/>
        <p:txBody>
          <a:bodyPr/>
          <a:lstStyle/>
          <a:p>
            <a:pPr rtl="0"/>
            <a:fld id="{5641018C-6CAF-B84E-B92C-ECB119457FBA}" type="slidenum">
              <a:rPr/>
              <a:t>29</a:t>
            </a:fld>
            <a:endParaRPr/>
          </a:p>
        </p:txBody>
      </p:sp>
    </p:spTree>
    <p:extLst>
      <p:ext uri="{BB962C8B-B14F-4D97-AF65-F5344CB8AC3E}">
        <p14:creationId xmlns:p14="http://schemas.microsoft.com/office/powerpoint/2010/main" val="39996723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fr-FR"/>
              <a:t>4- Couche physique</a:t>
            </a:r>
          </a:p>
          <a:p>
            <a:pPr rtl="0"/>
            <a:r>
              <a:rPr lang="fr-FR"/>
              <a:t>4.1 - Objectif de la couche physique</a:t>
            </a:r>
          </a:p>
          <a:p>
            <a:pPr rtl="0"/>
            <a:r>
              <a:rPr lang="fr-FR"/>
              <a:t>4.1.1 – La connexion physique</a:t>
            </a:r>
          </a:p>
        </p:txBody>
      </p:sp>
      <p:sp>
        <p:nvSpPr>
          <p:cNvPr id="4" name="Slide Number Placeholder 3"/>
          <p:cNvSpPr>
            <a:spLocks noGrp="1"/>
          </p:cNvSpPr>
          <p:nvPr>
            <p:ph type="sldNum" sz="quarter" idx="5"/>
          </p:nvPr>
        </p:nvSpPr>
        <p:spPr/>
        <p:txBody>
          <a:bodyPr/>
          <a:lstStyle/>
          <a:p>
            <a:pPr rtl="0"/>
            <a:fld id="{5641018C-6CAF-B84E-B92C-ECB119457FBA}" type="slidenum">
              <a:rPr/>
              <a:t>3</a:t>
            </a:fld>
            <a:endParaRPr/>
          </a:p>
        </p:txBody>
      </p:sp>
    </p:spTree>
    <p:extLst>
      <p:ext uri="{BB962C8B-B14F-4D97-AF65-F5344CB8AC3E}">
        <p14:creationId xmlns:p14="http://schemas.microsoft.com/office/powerpoint/2010/main" val="309231227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fr-FR"/>
              <a:t>4- Couche physique</a:t>
            </a:r>
          </a:p>
          <a:p>
            <a:pPr rtl="0"/>
            <a:r>
              <a:rPr lang="fr-FR"/>
              <a:t>4.6 - Supports sans fil</a:t>
            </a:r>
          </a:p>
          <a:p>
            <a:endParaRPr lang="en-US" dirty="0"/>
          </a:p>
        </p:txBody>
      </p:sp>
      <p:sp>
        <p:nvSpPr>
          <p:cNvPr id="4" name="Slide Number Placeholder 3"/>
          <p:cNvSpPr>
            <a:spLocks noGrp="1"/>
          </p:cNvSpPr>
          <p:nvPr>
            <p:ph type="sldNum" sz="quarter" idx="10"/>
          </p:nvPr>
        </p:nvSpPr>
        <p:spPr/>
        <p:txBody>
          <a:bodyPr/>
          <a:lstStyle/>
          <a:p>
            <a:pPr rtl="0"/>
            <a:fld id="{5641018C-6CAF-B84E-B92C-ECB119457FBA}" type="slidenum">
              <a:rPr/>
              <a:t>30</a:t>
            </a:fld>
            <a:endParaRPr/>
          </a:p>
        </p:txBody>
      </p:sp>
    </p:spTree>
    <p:extLst>
      <p:ext uri="{BB962C8B-B14F-4D97-AF65-F5344CB8AC3E}">
        <p14:creationId xmlns:p14="http://schemas.microsoft.com/office/powerpoint/2010/main" val="171900756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fr-FR"/>
              <a:t>4- Couche physique</a:t>
            </a:r>
          </a:p>
          <a:p>
            <a:pPr rtl="0"/>
            <a:r>
              <a:rPr lang="fr-FR"/>
              <a:t>4.6 - Supports sans fil</a:t>
            </a:r>
          </a:p>
          <a:p>
            <a:pPr rtl="0"/>
            <a:r>
              <a:rPr lang="fr-FR"/>
              <a:t>4.6.1 Propriétés des supports sans fil</a:t>
            </a:r>
          </a:p>
        </p:txBody>
      </p:sp>
      <p:sp>
        <p:nvSpPr>
          <p:cNvPr id="4" name="Slide Number Placeholder 3"/>
          <p:cNvSpPr>
            <a:spLocks noGrp="1"/>
          </p:cNvSpPr>
          <p:nvPr>
            <p:ph type="sldNum" sz="quarter" idx="5"/>
          </p:nvPr>
        </p:nvSpPr>
        <p:spPr/>
        <p:txBody>
          <a:bodyPr/>
          <a:lstStyle/>
          <a:p>
            <a:pPr rtl="0"/>
            <a:fld id="{5641018C-6CAF-B84E-B92C-ECB119457FBA}" type="slidenum">
              <a:rPr/>
              <a:t>31</a:t>
            </a:fld>
            <a:endParaRPr/>
          </a:p>
        </p:txBody>
      </p:sp>
    </p:spTree>
    <p:extLst>
      <p:ext uri="{BB962C8B-B14F-4D97-AF65-F5344CB8AC3E}">
        <p14:creationId xmlns:p14="http://schemas.microsoft.com/office/powerpoint/2010/main" val="378297073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fr-FR"/>
              <a:t>4- Couche physique</a:t>
            </a:r>
          </a:p>
          <a:p>
            <a:pPr rtl="0"/>
            <a:r>
              <a:rPr lang="fr-FR"/>
              <a:t>4.6 - Supports sans fil</a:t>
            </a:r>
          </a:p>
          <a:p>
            <a:pPr rtl="0"/>
            <a:r>
              <a:rPr lang="fr-FR"/>
              <a:t>4.6.2 Types de support sans fil</a:t>
            </a:r>
          </a:p>
        </p:txBody>
      </p:sp>
      <p:sp>
        <p:nvSpPr>
          <p:cNvPr id="4" name="Slide Number Placeholder 3"/>
          <p:cNvSpPr>
            <a:spLocks noGrp="1"/>
          </p:cNvSpPr>
          <p:nvPr>
            <p:ph type="sldNum" sz="quarter" idx="5"/>
          </p:nvPr>
        </p:nvSpPr>
        <p:spPr/>
        <p:txBody>
          <a:bodyPr/>
          <a:lstStyle/>
          <a:p>
            <a:pPr rtl="0"/>
            <a:fld id="{5641018C-6CAF-B84E-B92C-ECB119457FBA}" type="slidenum">
              <a:rPr/>
              <a:t>32</a:t>
            </a:fld>
            <a:endParaRPr/>
          </a:p>
        </p:txBody>
      </p:sp>
    </p:spTree>
    <p:extLst>
      <p:ext uri="{BB962C8B-B14F-4D97-AF65-F5344CB8AC3E}">
        <p14:creationId xmlns:p14="http://schemas.microsoft.com/office/powerpoint/2010/main" val="349233429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fr-FR"/>
              <a:t>4- Couche physique</a:t>
            </a:r>
          </a:p>
          <a:p>
            <a:pPr rtl="0"/>
            <a:r>
              <a:rPr lang="fr-FR"/>
              <a:t>4.6 - Supports sans fil</a:t>
            </a:r>
          </a:p>
          <a:p>
            <a:pPr rtl="0"/>
            <a:r>
              <a:rPr lang="fr-FR"/>
              <a:t>4.6.3 – LAN sans fil</a:t>
            </a:r>
          </a:p>
          <a:p>
            <a:pPr rtl="0"/>
            <a:r>
              <a:rPr lang="fr-FR"/>
              <a:t>4.6.4 — Vérifiez votre compréhension — Supports sans fil</a:t>
            </a:r>
          </a:p>
        </p:txBody>
      </p:sp>
      <p:sp>
        <p:nvSpPr>
          <p:cNvPr id="4" name="Slide Number Placeholder 3"/>
          <p:cNvSpPr>
            <a:spLocks noGrp="1"/>
          </p:cNvSpPr>
          <p:nvPr>
            <p:ph type="sldNum" sz="quarter" idx="5"/>
          </p:nvPr>
        </p:nvSpPr>
        <p:spPr/>
        <p:txBody>
          <a:bodyPr/>
          <a:lstStyle/>
          <a:p>
            <a:pPr rtl="0"/>
            <a:fld id="{5641018C-6CAF-B84E-B92C-ECB119457FBA}" type="slidenum">
              <a:rPr/>
              <a:t>33</a:t>
            </a:fld>
            <a:endParaRPr/>
          </a:p>
        </p:txBody>
      </p:sp>
    </p:spTree>
    <p:extLst>
      <p:ext uri="{BB962C8B-B14F-4D97-AF65-F5344CB8AC3E}">
        <p14:creationId xmlns:p14="http://schemas.microsoft.com/office/powerpoint/2010/main" val="74119314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rtl="0"/>
            <a:fld id="{5641018C-6CAF-B84E-B92C-ECB119457FBA}" type="slidenum">
              <a:rPr/>
              <a:t>34</a:t>
            </a:fld>
            <a:endParaRPr/>
          </a:p>
        </p:txBody>
      </p:sp>
    </p:spTree>
    <p:extLst>
      <p:ext uri="{BB962C8B-B14F-4D97-AF65-F5344CB8AC3E}">
        <p14:creationId xmlns:p14="http://schemas.microsoft.com/office/powerpoint/2010/main" val="15913942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fr-FR"/>
              <a:t>4- Couche physique</a:t>
            </a:r>
          </a:p>
          <a:p>
            <a:pPr rtl="0"/>
            <a:r>
              <a:rPr lang="fr-FR"/>
              <a:t>4.1 - Objectif de la couche physique</a:t>
            </a:r>
          </a:p>
          <a:p>
            <a:pPr rtl="0"/>
            <a:r>
              <a:rPr lang="fr-FR"/>
              <a:t>4.1.2 – La couche physique</a:t>
            </a:r>
          </a:p>
          <a:p>
            <a:pPr rtl="0"/>
            <a:r>
              <a:rPr lang="fr-FR"/>
              <a:t>4.1.3 — Vérifiez votre compréhension — Objetif de la couche physique</a:t>
            </a:r>
          </a:p>
        </p:txBody>
      </p:sp>
      <p:sp>
        <p:nvSpPr>
          <p:cNvPr id="4" name="Slide Number Placeholder 3"/>
          <p:cNvSpPr>
            <a:spLocks noGrp="1"/>
          </p:cNvSpPr>
          <p:nvPr>
            <p:ph type="sldNum" sz="quarter" idx="5"/>
          </p:nvPr>
        </p:nvSpPr>
        <p:spPr/>
        <p:txBody>
          <a:bodyPr/>
          <a:lstStyle/>
          <a:p>
            <a:pPr rtl="0"/>
            <a:fld id="{5641018C-6CAF-B84E-B92C-ECB119457FBA}" type="slidenum">
              <a:rPr/>
              <a:t>4</a:t>
            </a:fld>
            <a:endParaRPr/>
          </a:p>
        </p:txBody>
      </p:sp>
    </p:spTree>
    <p:extLst>
      <p:ext uri="{BB962C8B-B14F-4D97-AF65-F5344CB8AC3E}">
        <p14:creationId xmlns:p14="http://schemas.microsoft.com/office/powerpoint/2010/main" val="18664353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fr-FR"/>
              <a:t>4- Couche physique</a:t>
            </a:r>
          </a:p>
          <a:p>
            <a:pPr rtl="0"/>
            <a:r>
              <a:rPr lang="fr-FR"/>
              <a:t>4.2 - Caractéristiques de la couche physique</a:t>
            </a:r>
          </a:p>
          <a:p>
            <a:endParaRPr lang="en-US" dirty="0"/>
          </a:p>
        </p:txBody>
      </p:sp>
      <p:sp>
        <p:nvSpPr>
          <p:cNvPr id="4" name="Slide Number Placeholder 3"/>
          <p:cNvSpPr>
            <a:spLocks noGrp="1"/>
          </p:cNvSpPr>
          <p:nvPr>
            <p:ph type="sldNum" sz="quarter" idx="10"/>
          </p:nvPr>
        </p:nvSpPr>
        <p:spPr/>
        <p:txBody>
          <a:bodyPr/>
          <a:lstStyle/>
          <a:p>
            <a:pPr rtl="0"/>
            <a:fld id="{5641018C-6CAF-B84E-B92C-ECB119457FBA}" type="slidenum">
              <a:rPr/>
              <a:t>5</a:t>
            </a:fld>
            <a:endParaRPr/>
          </a:p>
        </p:txBody>
      </p:sp>
    </p:spTree>
    <p:extLst>
      <p:ext uri="{BB962C8B-B14F-4D97-AF65-F5344CB8AC3E}">
        <p14:creationId xmlns:p14="http://schemas.microsoft.com/office/powerpoint/2010/main" val="39632910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fr-FR"/>
              <a:t>4- Couche physique</a:t>
            </a:r>
          </a:p>
          <a:p>
            <a:pPr rtl="0"/>
            <a:r>
              <a:rPr lang="fr-FR"/>
              <a:t>4.2 - Les caractéristiques de la couche physique</a:t>
            </a:r>
          </a:p>
          <a:p>
            <a:pPr rtl="0"/>
            <a:r>
              <a:rPr lang="fr-FR"/>
              <a:t>4.2.1 – Normes de la couche physique</a:t>
            </a:r>
          </a:p>
        </p:txBody>
      </p:sp>
      <p:sp>
        <p:nvSpPr>
          <p:cNvPr id="4" name="Slide Number Placeholder 3"/>
          <p:cNvSpPr>
            <a:spLocks noGrp="1"/>
          </p:cNvSpPr>
          <p:nvPr>
            <p:ph type="sldNum" sz="quarter" idx="5"/>
          </p:nvPr>
        </p:nvSpPr>
        <p:spPr/>
        <p:txBody>
          <a:bodyPr/>
          <a:lstStyle/>
          <a:p>
            <a:pPr rtl="0"/>
            <a:fld id="{5641018C-6CAF-B84E-B92C-ECB119457FBA}" type="slidenum">
              <a:rPr/>
              <a:t>6</a:t>
            </a:fld>
            <a:endParaRPr/>
          </a:p>
        </p:txBody>
      </p:sp>
    </p:spTree>
    <p:extLst>
      <p:ext uri="{BB962C8B-B14F-4D97-AF65-F5344CB8AC3E}">
        <p14:creationId xmlns:p14="http://schemas.microsoft.com/office/powerpoint/2010/main" val="25521254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fr-FR"/>
              <a:t>4- Couche physique</a:t>
            </a:r>
          </a:p>
          <a:p>
            <a:pPr rtl="0"/>
            <a:r>
              <a:rPr lang="fr-FR"/>
              <a:t>4.2 - Les caractéristiques de la couche physique</a:t>
            </a:r>
          </a:p>
          <a:p>
            <a:pPr rtl="0"/>
            <a:r>
              <a:rPr lang="fr-FR"/>
              <a:t>4.2.2 – Composants physiques</a:t>
            </a:r>
          </a:p>
        </p:txBody>
      </p:sp>
      <p:sp>
        <p:nvSpPr>
          <p:cNvPr id="4" name="Slide Number Placeholder 3"/>
          <p:cNvSpPr>
            <a:spLocks noGrp="1"/>
          </p:cNvSpPr>
          <p:nvPr>
            <p:ph type="sldNum" sz="quarter" idx="5"/>
          </p:nvPr>
        </p:nvSpPr>
        <p:spPr/>
        <p:txBody>
          <a:bodyPr/>
          <a:lstStyle/>
          <a:p>
            <a:pPr rtl="0"/>
            <a:fld id="{5641018C-6CAF-B84E-B92C-ECB119457FBA}" type="slidenum">
              <a:rPr/>
              <a:t>7</a:t>
            </a:fld>
            <a:endParaRPr/>
          </a:p>
        </p:txBody>
      </p:sp>
    </p:spTree>
    <p:extLst>
      <p:ext uri="{BB962C8B-B14F-4D97-AF65-F5344CB8AC3E}">
        <p14:creationId xmlns:p14="http://schemas.microsoft.com/office/powerpoint/2010/main" val="41730398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fr-FR"/>
              <a:t>4- Couche physique</a:t>
            </a:r>
          </a:p>
          <a:p>
            <a:pPr rtl="0"/>
            <a:r>
              <a:rPr lang="fr-FR"/>
              <a:t>4.2 - Les caractéristiques de la couche physique</a:t>
            </a:r>
          </a:p>
          <a:p>
            <a:pPr rtl="0"/>
            <a:r>
              <a:rPr lang="fr-FR"/>
              <a:t>4.2.3 — Codage</a:t>
            </a:r>
          </a:p>
        </p:txBody>
      </p:sp>
      <p:sp>
        <p:nvSpPr>
          <p:cNvPr id="4" name="Slide Number Placeholder 3"/>
          <p:cNvSpPr>
            <a:spLocks noGrp="1"/>
          </p:cNvSpPr>
          <p:nvPr>
            <p:ph type="sldNum" sz="quarter" idx="5"/>
          </p:nvPr>
        </p:nvSpPr>
        <p:spPr/>
        <p:txBody>
          <a:bodyPr/>
          <a:lstStyle/>
          <a:p>
            <a:pPr rtl="0"/>
            <a:fld id="{5641018C-6CAF-B84E-B92C-ECB119457FBA}" type="slidenum">
              <a:rPr/>
              <a:t>8</a:t>
            </a:fld>
            <a:endParaRPr/>
          </a:p>
        </p:txBody>
      </p:sp>
    </p:spTree>
    <p:extLst>
      <p:ext uri="{BB962C8B-B14F-4D97-AF65-F5344CB8AC3E}">
        <p14:creationId xmlns:p14="http://schemas.microsoft.com/office/powerpoint/2010/main" val="41369941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fr-FR"/>
              <a:t>4- Couche physique</a:t>
            </a:r>
          </a:p>
          <a:p>
            <a:pPr rtl="0"/>
            <a:r>
              <a:rPr lang="fr-FR"/>
              <a:t>4.2 - Les caractéristiques de la couche physique</a:t>
            </a:r>
          </a:p>
          <a:p>
            <a:pPr rtl="0"/>
            <a:r>
              <a:rPr lang="fr-FR"/>
              <a:t>4.2.4 — Signalisation</a:t>
            </a:r>
          </a:p>
        </p:txBody>
      </p:sp>
      <p:sp>
        <p:nvSpPr>
          <p:cNvPr id="4" name="Slide Number Placeholder 3"/>
          <p:cNvSpPr>
            <a:spLocks noGrp="1"/>
          </p:cNvSpPr>
          <p:nvPr>
            <p:ph type="sldNum" sz="quarter" idx="5"/>
          </p:nvPr>
        </p:nvSpPr>
        <p:spPr/>
        <p:txBody>
          <a:bodyPr/>
          <a:lstStyle/>
          <a:p>
            <a:pPr rtl="0"/>
            <a:fld id="{5641018C-6CAF-B84E-B92C-ECB119457FBA}" type="slidenum">
              <a:rPr/>
              <a:t>9</a:t>
            </a:fld>
            <a:endParaRPr/>
          </a:p>
        </p:txBody>
      </p:sp>
    </p:spTree>
    <p:extLst>
      <p:ext uri="{BB962C8B-B14F-4D97-AF65-F5344CB8AC3E}">
        <p14:creationId xmlns:p14="http://schemas.microsoft.com/office/powerpoint/2010/main" val="411331879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3_Title Slide-animated gradient">
    <p:bg>
      <p:bgPr>
        <a:solidFill>
          <a:schemeClr val="accent5"/>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5"/>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a:t>Click to edit Master subtitle style</a:t>
            </a:r>
            <a:endParaRPr lang="en-US" dirty="0"/>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bg2"/>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a:t>Click to edit Master text styles</a:t>
            </a:r>
          </a:p>
        </p:txBody>
      </p:sp>
      <p:sp>
        <p:nvSpPr>
          <p:cNvPr id="2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rgbClr val="38C6F4"/>
                </a:solidFill>
                <a:latin typeface="+mj-lt"/>
                <a:cs typeface="CiscoSans Thin"/>
              </a:defRPr>
            </a:lvl1pPr>
          </a:lstStyle>
          <a:p>
            <a:r>
              <a:rPr lang="en-US"/>
              <a:t>Click to edit Master title style</a:t>
            </a:r>
            <a:endParaRPr lang="en-US" dirty="0"/>
          </a:p>
        </p:txBody>
      </p:sp>
      <p:grpSp>
        <p:nvGrpSpPr>
          <p:cNvPr id="6" name="Group 4"/>
          <p:cNvGrpSpPr>
            <a:grpSpLocks noChangeAspect="1"/>
          </p:cNvGrpSpPr>
          <p:nvPr userDrawn="1"/>
        </p:nvGrpSpPr>
        <p:grpSpPr bwMode="auto">
          <a:xfrm>
            <a:off x="492125" y="395288"/>
            <a:ext cx="796924" cy="423863"/>
            <a:chOff x="310" y="249"/>
            <a:chExt cx="502" cy="267"/>
          </a:xfrm>
          <a:solidFill>
            <a:schemeClr val="accent5"/>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086725553"/>
      </p:ext>
    </p:extLst>
  </p:cSld>
  <p:clrMapOvr>
    <a:masterClrMapping/>
  </p:clrMapOvr>
  <p:transition spd="slow">
    <p:wipe/>
  </p:transition>
  <p:extLst>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1_Closing Slide">
    <p:bg>
      <p:bgPr>
        <a:solidFill>
          <a:schemeClr val="accent5"/>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1"/>
            <a:ext cx="9143999" cy="5165874"/>
          </a:xfrm>
          <a:prstGeom prst="rect">
            <a:avLst/>
          </a:prstGeom>
        </p:spPr>
      </p:pic>
      <p:grpSp>
        <p:nvGrpSpPr>
          <p:cNvPr id="4" name="Group 4"/>
          <p:cNvGrpSpPr>
            <a:grpSpLocks noChangeAspect="1"/>
          </p:cNvGrpSpPr>
          <p:nvPr userDrawn="1"/>
        </p:nvGrpSpPr>
        <p:grpSpPr bwMode="auto">
          <a:xfrm>
            <a:off x="3746294" y="2129856"/>
            <a:ext cx="1617944" cy="860542"/>
            <a:chOff x="310" y="249"/>
            <a:chExt cx="502" cy="267"/>
          </a:xfrm>
          <a:solidFill>
            <a:schemeClr val="accent5"/>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198843304"/>
      </p:ext>
    </p:extLst>
  </p:cSld>
  <p:clrMapOvr>
    <a:masterClrMapping/>
  </p:clrMapOvr>
  <p:transition spd="slow">
    <p:wip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Closing Slide">
    <p:bg>
      <p:bgPr>
        <a:solidFill>
          <a:schemeClr val="accent5"/>
        </a:solidFill>
        <a:effectLst/>
      </p:bgPr>
    </p:bg>
    <p:spTree>
      <p:nvGrpSpPr>
        <p:cNvPr id="1" name=""/>
        <p:cNvGrpSpPr/>
        <p:nvPr/>
      </p:nvGrpSpPr>
      <p:grpSpPr>
        <a:xfrm>
          <a:off x="0" y="0"/>
          <a:ext cx="0" cy="0"/>
          <a:chOff x="0" y="0"/>
          <a:chExt cx="0" cy="0"/>
        </a:xfrm>
      </p:grpSpPr>
      <p:sp>
        <p:nvSpPr>
          <p:cNvPr id="3" name="Rectangle 2"/>
          <p:cNvSpPr/>
          <p:nvPr userDrawn="1"/>
        </p:nvSpPr>
        <p:spPr>
          <a:xfrm>
            <a:off x="0" y="0"/>
            <a:ext cx="9144000" cy="5143500"/>
          </a:xfrm>
          <a:prstGeom prst="rect">
            <a:avLst/>
          </a:prstGeom>
          <a:solidFill>
            <a:srgbClr val="00394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 name="Group 4"/>
          <p:cNvGrpSpPr>
            <a:grpSpLocks noChangeAspect="1"/>
          </p:cNvGrpSpPr>
          <p:nvPr userDrawn="1"/>
        </p:nvGrpSpPr>
        <p:grpSpPr bwMode="auto">
          <a:xfrm>
            <a:off x="3746294" y="2129856"/>
            <a:ext cx="1617944" cy="860542"/>
            <a:chOff x="310" y="249"/>
            <a:chExt cx="502" cy="267"/>
          </a:xfrm>
          <a:solidFill>
            <a:schemeClr val="accent5"/>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47974899"/>
      </p:ext>
    </p:extLst>
  </p:cSld>
  <p:clrMapOvr>
    <a:masterClrMapping/>
  </p:clrMapOvr>
  <p:transition spd="slow">
    <p:wip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3_Closing Slide">
    <p:bg>
      <p:bgPr>
        <a:solidFill>
          <a:schemeClr val="accent5"/>
        </a:solidFill>
        <a:effectLst/>
      </p:bgPr>
    </p:bg>
    <p:spTree>
      <p:nvGrpSpPr>
        <p:cNvPr id="1" name=""/>
        <p:cNvGrpSpPr/>
        <p:nvPr/>
      </p:nvGrpSpPr>
      <p:grpSpPr>
        <a:xfrm>
          <a:off x="0" y="0"/>
          <a:ext cx="0" cy="0"/>
          <a:chOff x="0" y="0"/>
          <a:chExt cx="0" cy="0"/>
        </a:xfrm>
      </p:grpSpPr>
      <p:grpSp>
        <p:nvGrpSpPr>
          <p:cNvPr id="4" name="Group 4"/>
          <p:cNvGrpSpPr>
            <a:grpSpLocks noChangeAspect="1"/>
          </p:cNvGrpSpPr>
          <p:nvPr userDrawn="1"/>
        </p:nvGrpSpPr>
        <p:grpSpPr bwMode="auto">
          <a:xfrm>
            <a:off x="3746294" y="2129856"/>
            <a:ext cx="1617944" cy="860542"/>
            <a:chOff x="310" y="249"/>
            <a:chExt cx="502" cy="267"/>
          </a:xfrm>
          <a:solidFill>
            <a:schemeClr val="accent1">
              <a:lumMod val="75000"/>
            </a:schemeClr>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851544963"/>
      </p:ext>
    </p:extLst>
  </p:cSld>
  <p:clrMapOvr>
    <a:masterClrMapping/>
  </p:clrMapOvr>
  <p:transition spd="slow">
    <p:wip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992501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5_Title Slide-animated gradient">
    <p:bg>
      <p:bgPr>
        <a:solidFill>
          <a:schemeClr val="accent5"/>
        </a:solidFill>
        <a:effectLst/>
      </p:bgPr>
    </p:bg>
    <p:spTree>
      <p:nvGrpSpPr>
        <p:cNvPr id="1" name=""/>
        <p:cNvGrpSpPr/>
        <p:nvPr/>
      </p:nvGrpSpPr>
      <p:grpSpPr>
        <a:xfrm>
          <a:off x="0" y="0"/>
          <a:ext cx="0" cy="0"/>
          <a:chOff x="0" y="0"/>
          <a:chExt cx="0" cy="0"/>
        </a:xfrm>
      </p:grpSpPr>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1"/>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a:t>Click to edit Master subtitle style</a:t>
            </a:r>
            <a:endParaRPr lang="en-US" dirty="0"/>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1"/>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1"/>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grpSp>
        <p:nvGrpSpPr>
          <p:cNvPr id="6" name="Group 4"/>
          <p:cNvGrpSpPr>
            <a:grpSpLocks noChangeAspect="1"/>
          </p:cNvGrpSpPr>
          <p:nvPr userDrawn="1"/>
        </p:nvGrpSpPr>
        <p:grpSpPr bwMode="auto">
          <a:xfrm>
            <a:off x="492125" y="395288"/>
            <a:ext cx="796924" cy="423863"/>
            <a:chOff x="310" y="249"/>
            <a:chExt cx="502" cy="267"/>
          </a:xfrm>
          <a:solidFill>
            <a:srgbClr val="004C69"/>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accent1"/>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a:t>Click to edit Master text styles</a:t>
            </a:r>
          </a:p>
        </p:txBody>
      </p:sp>
      <p:sp>
        <p:nvSpPr>
          <p:cNvPr id="3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chemeClr val="accent1"/>
                </a:solidFill>
                <a:latin typeface="+mj-lt"/>
                <a:cs typeface="CiscoSans Thin"/>
              </a:defRPr>
            </a:lvl1pPr>
          </a:lstStyle>
          <a:p>
            <a:r>
              <a:rPr lang="en-US"/>
              <a:t>Click to edit Master title style</a:t>
            </a:r>
            <a:endParaRPr lang="en-US" dirty="0"/>
          </a:p>
        </p:txBody>
      </p:sp>
    </p:spTree>
    <p:extLst>
      <p:ext uri="{BB962C8B-B14F-4D97-AF65-F5344CB8AC3E}">
        <p14:creationId xmlns:p14="http://schemas.microsoft.com/office/powerpoint/2010/main" val="3653042546"/>
      </p:ext>
    </p:extLst>
  </p:cSld>
  <p:clrMapOvr>
    <a:masterClrMapping/>
  </p:clrMapOvr>
  <p:transition spd="slow">
    <p:wipe/>
  </p:transition>
  <p:extLst>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6_Title Slide-animated gradient">
    <p:bg>
      <p:bgPr>
        <a:solidFill>
          <a:schemeClr val="accent5"/>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91440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5"/>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a:t>Click to edit Master subtitle style</a:t>
            </a:r>
            <a:endParaRPr lang="en-US" dirty="0"/>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grpSp>
        <p:nvGrpSpPr>
          <p:cNvPr id="6" name="Group 4"/>
          <p:cNvGrpSpPr>
            <a:grpSpLocks noChangeAspect="1"/>
          </p:cNvGrpSpPr>
          <p:nvPr userDrawn="1"/>
        </p:nvGrpSpPr>
        <p:grpSpPr bwMode="auto">
          <a:xfrm>
            <a:off x="492125" y="395288"/>
            <a:ext cx="796924" cy="423863"/>
            <a:chOff x="310" y="249"/>
            <a:chExt cx="502" cy="267"/>
          </a:xfrm>
          <a:solidFill>
            <a:schemeClr val="accent5"/>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bg2"/>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a:t>Click to edit Master text styles</a:t>
            </a:r>
          </a:p>
        </p:txBody>
      </p:sp>
      <p:sp>
        <p:nvSpPr>
          <p:cNvPr id="3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rgbClr val="38C6F4"/>
                </a:solidFill>
                <a:latin typeface="+mj-lt"/>
                <a:cs typeface="CiscoSans Thin"/>
              </a:defRPr>
            </a:lvl1pPr>
          </a:lstStyle>
          <a:p>
            <a:r>
              <a:rPr lang="en-US"/>
              <a:t>Click to edit Master title style</a:t>
            </a:r>
            <a:endParaRPr lang="en-US" dirty="0"/>
          </a:p>
        </p:txBody>
      </p:sp>
    </p:spTree>
    <p:extLst>
      <p:ext uri="{BB962C8B-B14F-4D97-AF65-F5344CB8AC3E}">
        <p14:creationId xmlns:p14="http://schemas.microsoft.com/office/powerpoint/2010/main" val="1974617842"/>
      </p:ext>
    </p:extLst>
  </p:cSld>
  <p:clrMapOvr>
    <a:masterClrMapping/>
  </p:clrMapOvr>
  <p:transition spd="slow">
    <p:wipe/>
  </p:transition>
  <p:extLst>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3_Segue">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0"/>
            <a:ext cx="9144000" cy="5143499"/>
          </a:xfrm>
          <a:prstGeom prst="rect">
            <a:avLst/>
          </a:prstGeom>
          <a:solidFill>
            <a:srgbClr val="00394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1"/>
          <p:cNvSpPr>
            <a:spLocks noGrp="1"/>
          </p:cNvSpPr>
          <p:nvPr>
            <p:ph type="ctrTitle"/>
          </p:nvPr>
        </p:nvSpPr>
        <p:spPr>
          <a:xfrm>
            <a:off x="416425" y="915409"/>
            <a:ext cx="7598042" cy="2569946"/>
          </a:xfrm>
          <a:prstGeom prst="rect">
            <a:avLst/>
          </a:prstGeom>
        </p:spPr>
        <p:txBody>
          <a:bodyPr anchor="b">
            <a:noAutofit/>
          </a:bodyPr>
          <a:lstStyle>
            <a:lvl1pPr marL="0" indent="0" algn="l">
              <a:lnSpc>
                <a:spcPct val="90000"/>
              </a:lnSpc>
              <a:buFont typeface="Arial" panose="020B0604020202020204" pitchFamily="34" charset="0"/>
              <a:buNone/>
              <a:defRPr sz="4600" b="0" i="0" spc="0" baseline="0">
                <a:solidFill>
                  <a:schemeClr val="accent5"/>
                </a:solidFill>
                <a:latin typeface="+mj-lt"/>
                <a:cs typeface="CiscoSans Thin"/>
              </a:defRPr>
            </a:lvl1pPr>
          </a:lstStyle>
          <a:p>
            <a:r>
              <a:rPr lang="en-US"/>
              <a:t>Click to edit Master title style</a:t>
            </a:r>
            <a:endParaRPr lang="en-US" dirty="0"/>
          </a:p>
        </p:txBody>
      </p:sp>
      <p:sp>
        <p:nvSpPr>
          <p:cNvPr id="8" name="Rectangle 7"/>
          <p:cNvSpPr>
            <a:spLocks noChangeArrowheads="1"/>
          </p:cNvSpPr>
          <p:nvPr userDrawn="1"/>
        </p:nvSpPr>
        <p:spPr bwMode="ltGray">
          <a:xfrm>
            <a:off x="8515707" y="4742907"/>
            <a:ext cx="218414" cy="154518"/>
          </a:xfrm>
          <a:prstGeom prst="rect">
            <a:avLst/>
          </a:prstGeom>
          <a:noFill/>
          <a:ln w="9525" algn="ctr">
            <a:noFill/>
            <a:miter lim="800000"/>
            <a:headEnd/>
            <a:tailEnd/>
          </a:ln>
          <a:effectLst/>
        </p:spPr>
        <p:txBody>
          <a:bodyPr wrap="none" lIns="61586" tIns="30792" rIns="61586" bIns="30792" anchor="b">
            <a:spAutoFit/>
          </a:bodyPr>
          <a:lstStyle/>
          <a:p>
            <a:pPr algn="r" defTabSz="610744" rtl="0" fontAlgn="auto">
              <a:spcBef>
                <a:spcPts val="0"/>
              </a:spcBef>
              <a:spcAft>
                <a:spcPts val="0"/>
              </a:spcAft>
              <a:defRPr/>
            </a:pPr>
            <a:fld id="{6A1E46DC-7EF6-4EA2-B285-14272867D133}" type="slidenum">
              <a:rPr sz="600">
                <a:solidFill>
                  <a:schemeClr val="accent5">
                    <a:lumMod val="50000"/>
                  </a:schemeClr>
                </a:solidFill>
                <a:latin typeface="+mn-lt"/>
                <a:ea typeface="+mn-ea"/>
                <a:cs typeface="CiscoSans Thin"/>
              </a:rPr>
              <a:pPr algn="r" defTabSz="610744" rtl="0" fontAlgn="auto">
                <a:spcBef>
                  <a:spcPts val="0"/>
                </a:spcBef>
                <a:spcAft>
                  <a:spcPts val="0"/>
                </a:spcAft>
                <a:defRPr/>
              </a:pPr>
              <a:t>‹N°›</a:t>
            </a:fld>
            <a:endParaRPr sz="600">
              <a:solidFill>
                <a:schemeClr val="accent5">
                  <a:lumMod val="50000"/>
                </a:schemeClr>
              </a:solidFill>
              <a:latin typeface="+mn-lt"/>
              <a:ea typeface="+mn-ea"/>
              <a:cs typeface="CiscoSans Thin"/>
            </a:endParaRPr>
          </a:p>
        </p:txBody>
      </p:sp>
      <p:sp>
        <p:nvSpPr>
          <p:cNvPr id="9" name="Rectangle 4"/>
          <p:cNvSpPr>
            <a:spLocks noChangeArrowheads="1"/>
          </p:cNvSpPr>
          <p:nvPr userDrawn="1"/>
        </p:nvSpPr>
        <p:spPr bwMode="ltGray">
          <a:xfrm>
            <a:off x="5867508" y="4741653"/>
            <a:ext cx="2658018" cy="154518"/>
          </a:xfrm>
          <a:prstGeom prst="rect">
            <a:avLst/>
          </a:prstGeom>
          <a:noFill/>
          <a:ln w="9525">
            <a:noFill/>
            <a:miter lim="800000"/>
            <a:headEnd/>
            <a:tailEnd/>
          </a:ln>
          <a:effectLst/>
        </p:spPr>
        <p:txBody>
          <a:bodyPr lIns="61586" tIns="30792" rIns="61586" bIns="30792" anchor="b">
            <a:spAutoFit/>
          </a:bodyPr>
          <a:lstStyle/>
          <a:p>
            <a:pPr defTabSz="610744" rtl="0" fontAlgn="auto">
              <a:spcBef>
                <a:spcPts val="0"/>
              </a:spcBef>
              <a:spcAft>
                <a:spcPts val="0"/>
              </a:spcAft>
              <a:defRPr/>
            </a:pPr>
            <a:r>
              <a:rPr lang="fr-FR" sz="600">
                <a:solidFill>
                  <a:schemeClr val="accent5">
                    <a:lumMod val="50000"/>
                  </a:schemeClr>
                </a:solidFill>
                <a:latin typeface="+mn-lt"/>
                <a:ea typeface="+mn-ea"/>
                <a:cs typeface="CiscoSans Thin"/>
              </a:rPr>
              <a:t>©2016 Cisco et/ou ses filiales. Tous droits réservés.   Informations confidentielles</a:t>
            </a:r>
          </a:p>
        </p:txBody>
      </p:sp>
      <p:grpSp>
        <p:nvGrpSpPr>
          <p:cNvPr id="11" name="Group 4"/>
          <p:cNvGrpSpPr>
            <a:grpSpLocks noChangeAspect="1"/>
          </p:cNvGrpSpPr>
          <p:nvPr userDrawn="1"/>
        </p:nvGrpSpPr>
        <p:grpSpPr bwMode="auto">
          <a:xfrm>
            <a:off x="508039" y="4715197"/>
            <a:ext cx="340257" cy="180974"/>
            <a:chOff x="310" y="249"/>
            <a:chExt cx="502" cy="267"/>
          </a:xfrm>
          <a:solidFill>
            <a:srgbClr val="086D8E"/>
          </a:solidFill>
        </p:grpSpPr>
        <p:sp>
          <p:nvSpPr>
            <p:cNvPr id="12"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890854121"/>
      </p:ext>
    </p:extLst>
  </p:cSld>
  <p:clrMapOvr>
    <a:masterClrMapping/>
  </p:clrMapOvr>
  <p:transition spd="slow">
    <p:wip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Multi_Slide">
    <p:spTree>
      <p:nvGrpSpPr>
        <p:cNvPr id="1" name=""/>
        <p:cNvGrpSpPr/>
        <p:nvPr/>
      </p:nvGrpSpPr>
      <p:grpSpPr>
        <a:xfrm>
          <a:off x="0" y="0"/>
          <a:ext cx="0" cy="0"/>
          <a:chOff x="0" y="0"/>
          <a:chExt cx="0" cy="0"/>
        </a:xfrm>
      </p:grpSpPr>
      <p:sp>
        <p:nvSpPr>
          <p:cNvPr id="5" name="Content Placeholder 2"/>
          <p:cNvSpPr>
            <a:spLocks noGrp="1"/>
          </p:cNvSpPr>
          <p:nvPr>
            <p:ph idx="1"/>
          </p:nvPr>
        </p:nvSpPr>
        <p:spPr>
          <a:xfrm>
            <a:off x="474662" y="1347788"/>
            <a:ext cx="8280057" cy="3073946"/>
          </a:xfrm>
          <a:prstGeom prst="rect">
            <a:avLst/>
          </a:prstGeom>
        </p:spPr>
        <p:txBody>
          <a:bodyPr lIns="91420" tIns="45710" rIns="91420" bIns="45710">
            <a:noAutofit/>
          </a:bodyPr>
          <a:lstStyle>
            <a:lvl1pPr marL="285690" marR="0" indent="-285690" algn="ctr" defTabSz="457105" rtl="0" eaLnBrk="1" fontAlgn="auto" latinLnBrk="0" hangingPunct="1">
              <a:lnSpc>
                <a:spcPct val="100000"/>
              </a:lnSpc>
              <a:spcBef>
                <a:spcPct val="20000"/>
              </a:spcBef>
              <a:spcAft>
                <a:spcPts val="0"/>
              </a:spcAft>
              <a:buClrTx/>
              <a:buSzTx/>
              <a:buFont typeface="Arial"/>
              <a:buNone/>
              <a:tabLst/>
              <a:defRPr sz="2000" b="0" i="0" baseline="0">
                <a:solidFill>
                  <a:schemeClr val="bg1"/>
                </a:solidFill>
                <a:latin typeface="+mn-lt"/>
                <a:cs typeface="CiscoSans ExtraLight"/>
              </a:defRPr>
            </a:lvl1pPr>
          </a:lstStyle>
          <a:p>
            <a:pPr lvl="0"/>
            <a:r>
              <a:rPr lang="en-US"/>
              <a:t>Click to edit Master text styles</a:t>
            </a:r>
          </a:p>
        </p:txBody>
      </p:sp>
      <p:sp>
        <p:nvSpPr>
          <p:cNvPr id="4"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rgbClr val="004C69"/>
                </a:solidFill>
              </a:defRPr>
            </a:lvl1pPr>
          </a:lstStyle>
          <a:p>
            <a:pPr lvl="0"/>
            <a:r>
              <a:rPr lang="en-US"/>
              <a:t>Click to edit Master title style</a:t>
            </a:r>
            <a:endParaRPr lang="en-GB" dirty="0"/>
          </a:p>
        </p:txBody>
      </p:sp>
    </p:spTree>
    <p:extLst>
      <p:ext uri="{BB962C8B-B14F-4D97-AF65-F5344CB8AC3E}">
        <p14:creationId xmlns:p14="http://schemas.microsoft.com/office/powerpoint/2010/main" val="542967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c15="http://schemas.microsoft.com/office/drawing/2012/chart" xmlns:c="http://schemas.openxmlformats.org/drawingml/2006/chart">
      <p:transition xmlns:p14="http://schemas.microsoft.com/office/powerpoint/2010/mai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2912136"/>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2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12" name="Oval 11"/>
          <p:cNvSpPr/>
          <p:nvPr/>
        </p:nvSpPr>
        <p:spPr>
          <a:xfrm>
            <a:off x="575610" y="2552550"/>
            <a:ext cx="698624" cy="698624"/>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solidFill>
                <a:srgbClr val="FFFFFF"/>
              </a:solidFill>
              <a:cs typeface="Arial"/>
            </a:endParaRPr>
          </a:p>
        </p:txBody>
      </p:sp>
      <p:sp>
        <p:nvSpPr>
          <p:cNvPr id="15" name="Oval 14"/>
          <p:cNvSpPr/>
          <p:nvPr/>
        </p:nvSpPr>
        <p:spPr>
          <a:xfrm>
            <a:off x="575610" y="1426607"/>
            <a:ext cx="698624" cy="698624"/>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bg1"/>
              </a:solidFill>
              <a:cs typeface="Arial"/>
            </a:endParaRPr>
          </a:p>
        </p:txBody>
      </p:sp>
      <p:sp>
        <p:nvSpPr>
          <p:cNvPr id="22" name="Oval 21"/>
          <p:cNvSpPr/>
          <p:nvPr/>
        </p:nvSpPr>
        <p:spPr>
          <a:xfrm>
            <a:off x="575610" y="3653093"/>
            <a:ext cx="698624" cy="698624"/>
          </a:xfrm>
          <a:prstGeom prst="ellipse">
            <a:avLst/>
          </a:prstGeom>
          <a:solidFill>
            <a:schemeClr val="accent5"/>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solidFill>
                <a:srgbClr val="049FD9"/>
              </a:solidFill>
              <a:cs typeface="Arial"/>
            </a:endParaRPr>
          </a:p>
        </p:txBody>
      </p:sp>
      <p:sp>
        <p:nvSpPr>
          <p:cNvPr id="24" name="Text Placeholder 17"/>
          <p:cNvSpPr>
            <a:spLocks noGrp="1"/>
          </p:cNvSpPr>
          <p:nvPr>
            <p:ph type="body" sz="quarter" idx="13"/>
          </p:nvPr>
        </p:nvSpPr>
        <p:spPr>
          <a:xfrm>
            <a:off x="1365250" y="1432522"/>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5" name="Text Placeholder 17"/>
          <p:cNvSpPr>
            <a:spLocks noGrp="1"/>
          </p:cNvSpPr>
          <p:nvPr>
            <p:ph type="body" sz="quarter" idx="14"/>
          </p:nvPr>
        </p:nvSpPr>
        <p:spPr>
          <a:xfrm>
            <a:off x="1365250" y="2557793"/>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6" name="Text Placeholder 17"/>
          <p:cNvSpPr>
            <a:spLocks noGrp="1"/>
          </p:cNvSpPr>
          <p:nvPr>
            <p:ph type="body" sz="quarter" idx="15"/>
          </p:nvPr>
        </p:nvSpPr>
        <p:spPr>
          <a:xfrm>
            <a:off x="1365250" y="3653093"/>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8" name="Text Placeholder 17"/>
          <p:cNvSpPr>
            <a:spLocks noGrp="1"/>
          </p:cNvSpPr>
          <p:nvPr>
            <p:ph type="body" sz="quarter" idx="17" hasCustomPrompt="1"/>
          </p:nvPr>
        </p:nvSpPr>
        <p:spPr>
          <a:xfrm>
            <a:off x="575610" y="2552550"/>
            <a:ext cx="698624" cy="693381"/>
          </a:xfrm>
          <a:prstGeom prst="rect">
            <a:avLst/>
          </a:prstGeom>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29" name="Text Placeholder 17"/>
          <p:cNvSpPr>
            <a:spLocks noGrp="1"/>
          </p:cNvSpPr>
          <p:nvPr>
            <p:ph type="body" sz="quarter" idx="18" hasCustomPrompt="1"/>
          </p:nvPr>
        </p:nvSpPr>
        <p:spPr>
          <a:xfrm>
            <a:off x="575611" y="3651140"/>
            <a:ext cx="698624" cy="693381"/>
          </a:xfrm>
          <a:prstGeom prst="rect">
            <a:avLst/>
          </a:prstGeom>
          <a:ln>
            <a:noFill/>
          </a:ln>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13" name="Text Placeholder 17"/>
          <p:cNvSpPr>
            <a:spLocks noGrp="1"/>
          </p:cNvSpPr>
          <p:nvPr>
            <p:ph type="body" sz="quarter" idx="19" hasCustomPrompt="1"/>
          </p:nvPr>
        </p:nvSpPr>
        <p:spPr>
          <a:xfrm>
            <a:off x="575610" y="1427248"/>
            <a:ext cx="698624" cy="693381"/>
          </a:xfrm>
          <a:prstGeom prst="rect">
            <a:avLst/>
          </a:prstGeom>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Tree>
    <p:extLst>
      <p:ext uri="{BB962C8B-B14F-4D97-AF65-F5344CB8AC3E}">
        <p14:creationId xmlns:p14="http://schemas.microsoft.com/office/powerpoint/2010/main" val="3053872667"/>
      </p:ext>
    </p:extLst>
  </p:cSld>
  <p:clrMapOvr>
    <a:masterClrMapping/>
  </p:clrMapOvr>
  <p:transition spd="slow">
    <p:wip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5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12" name="Oval 11"/>
          <p:cNvSpPr/>
          <p:nvPr/>
        </p:nvSpPr>
        <p:spPr>
          <a:xfrm>
            <a:off x="575611" y="1979318"/>
            <a:ext cx="464815" cy="464815"/>
          </a:xfrm>
          <a:prstGeom prst="ellipse">
            <a:avLst/>
          </a:prstGeom>
          <a:solidFill>
            <a:srgbClr val="38C6F4"/>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5" name="Oval 14"/>
          <p:cNvSpPr/>
          <p:nvPr/>
        </p:nvSpPr>
        <p:spPr>
          <a:xfrm>
            <a:off x="575610" y="1328927"/>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22" name="Oval 21"/>
          <p:cNvSpPr/>
          <p:nvPr/>
        </p:nvSpPr>
        <p:spPr>
          <a:xfrm>
            <a:off x="575611" y="2627446"/>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24" name="Text Placeholder 17"/>
          <p:cNvSpPr>
            <a:spLocks noGrp="1"/>
          </p:cNvSpPr>
          <p:nvPr>
            <p:ph type="body" sz="quarter" idx="13"/>
          </p:nvPr>
        </p:nvSpPr>
        <p:spPr>
          <a:xfrm>
            <a:off x="1172384" y="1334842"/>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5" name="Text Placeholder 17"/>
          <p:cNvSpPr>
            <a:spLocks noGrp="1"/>
          </p:cNvSpPr>
          <p:nvPr>
            <p:ph type="body" sz="quarter" idx="14"/>
          </p:nvPr>
        </p:nvSpPr>
        <p:spPr>
          <a:xfrm>
            <a:off x="1172385" y="1984561"/>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6" name="Text Placeholder 17"/>
          <p:cNvSpPr>
            <a:spLocks noGrp="1"/>
          </p:cNvSpPr>
          <p:nvPr>
            <p:ph type="body" sz="quarter" idx="15"/>
          </p:nvPr>
        </p:nvSpPr>
        <p:spPr>
          <a:xfrm>
            <a:off x="1172385" y="2627446"/>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7" name="Text Placeholder 17"/>
          <p:cNvSpPr>
            <a:spLocks noGrp="1"/>
          </p:cNvSpPr>
          <p:nvPr>
            <p:ph type="body" sz="quarter" idx="16" hasCustomPrompt="1"/>
          </p:nvPr>
        </p:nvSpPr>
        <p:spPr>
          <a:xfrm>
            <a:off x="575611" y="1327521"/>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
        <p:nvSpPr>
          <p:cNvPr id="28" name="Text Placeholder 17"/>
          <p:cNvSpPr>
            <a:spLocks noGrp="1"/>
          </p:cNvSpPr>
          <p:nvPr>
            <p:ph type="body" sz="quarter" idx="17" hasCustomPrompt="1"/>
          </p:nvPr>
        </p:nvSpPr>
        <p:spPr>
          <a:xfrm>
            <a:off x="575611" y="1979318"/>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29" name="Text Placeholder 17"/>
          <p:cNvSpPr>
            <a:spLocks noGrp="1"/>
          </p:cNvSpPr>
          <p:nvPr>
            <p:ph type="body" sz="quarter" idx="18" hasCustomPrompt="1"/>
          </p:nvPr>
        </p:nvSpPr>
        <p:spPr>
          <a:xfrm>
            <a:off x="575612" y="2625493"/>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13" name="Oval 12"/>
          <p:cNvSpPr/>
          <p:nvPr/>
        </p:nvSpPr>
        <p:spPr>
          <a:xfrm>
            <a:off x="575612" y="3274581"/>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4" name="Text Placeholder 17"/>
          <p:cNvSpPr>
            <a:spLocks noGrp="1"/>
          </p:cNvSpPr>
          <p:nvPr>
            <p:ph type="body" sz="quarter" idx="19"/>
          </p:nvPr>
        </p:nvSpPr>
        <p:spPr>
          <a:xfrm>
            <a:off x="1172386" y="3274581"/>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16" name="Text Placeholder 17"/>
          <p:cNvSpPr>
            <a:spLocks noGrp="1"/>
          </p:cNvSpPr>
          <p:nvPr>
            <p:ph type="body" sz="quarter" idx="20" hasCustomPrompt="1"/>
          </p:nvPr>
        </p:nvSpPr>
        <p:spPr>
          <a:xfrm>
            <a:off x="575613" y="3272628"/>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4</a:t>
            </a:r>
          </a:p>
        </p:txBody>
      </p:sp>
      <p:sp>
        <p:nvSpPr>
          <p:cNvPr id="17" name="Oval 16"/>
          <p:cNvSpPr/>
          <p:nvPr/>
        </p:nvSpPr>
        <p:spPr>
          <a:xfrm>
            <a:off x="575613" y="3921716"/>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8" name="Text Placeholder 17"/>
          <p:cNvSpPr>
            <a:spLocks noGrp="1"/>
          </p:cNvSpPr>
          <p:nvPr>
            <p:ph type="body" sz="quarter" idx="21"/>
          </p:nvPr>
        </p:nvSpPr>
        <p:spPr>
          <a:xfrm>
            <a:off x="1172387" y="3921716"/>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19" name="Text Placeholder 17"/>
          <p:cNvSpPr>
            <a:spLocks noGrp="1"/>
          </p:cNvSpPr>
          <p:nvPr>
            <p:ph type="body" sz="quarter" idx="22" hasCustomPrompt="1"/>
          </p:nvPr>
        </p:nvSpPr>
        <p:spPr>
          <a:xfrm>
            <a:off x="575614" y="3919763"/>
            <a:ext cx="464815" cy="461327"/>
          </a:xfrm>
          <a:prstGeom prst="rect">
            <a:avLst/>
          </a:prstGeom>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5</a:t>
            </a:r>
          </a:p>
        </p:txBody>
      </p:sp>
    </p:spTree>
    <p:extLst>
      <p:ext uri="{BB962C8B-B14F-4D97-AF65-F5344CB8AC3E}">
        <p14:creationId xmlns:p14="http://schemas.microsoft.com/office/powerpoint/2010/main" val="2962125011"/>
      </p:ext>
    </p:extLst>
  </p:cSld>
  <p:clrMapOvr>
    <a:masterClrMapping/>
  </p:clrMapOvr>
  <p:transition spd="slow">
    <p:wip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6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4C69"/>
                </a:solidFill>
              </a:defRPr>
            </a:lvl1pPr>
          </a:lstStyle>
          <a:p>
            <a:r>
              <a:rPr lang="en-US"/>
              <a:t>Click to edit Master title style</a:t>
            </a:r>
            <a:endParaRPr lang="en-US" dirty="0"/>
          </a:p>
        </p:txBody>
      </p:sp>
      <p:sp>
        <p:nvSpPr>
          <p:cNvPr id="42" name="Oval 41"/>
          <p:cNvSpPr/>
          <p:nvPr/>
        </p:nvSpPr>
        <p:spPr>
          <a:xfrm>
            <a:off x="575611" y="1979318"/>
            <a:ext cx="464815" cy="464815"/>
          </a:xfrm>
          <a:prstGeom prst="ellipse">
            <a:avLst/>
          </a:prstGeom>
          <a:solidFill>
            <a:srgbClr val="38C6F4"/>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43" name="Oval 42"/>
          <p:cNvSpPr/>
          <p:nvPr/>
        </p:nvSpPr>
        <p:spPr>
          <a:xfrm>
            <a:off x="575610" y="1328927"/>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rgbClr val="FFFFFF"/>
              </a:solidFill>
              <a:cs typeface="Arial"/>
            </a:endParaRPr>
          </a:p>
        </p:txBody>
      </p:sp>
      <p:sp>
        <p:nvSpPr>
          <p:cNvPr id="44" name="Oval 43"/>
          <p:cNvSpPr/>
          <p:nvPr/>
        </p:nvSpPr>
        <p:spPr>
          <a:xfrm>
            <a:off x="575611" y="2627446"/>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45" name="Text Placeholder 17"/>
          <p:cNvSpPr>
            <a:spLocks noGrp="1"/>
          </p:cNvSpPr>
          <p:nvPr>
            <p:ph type="body" sz="quarter" idx="13"/>
          </p:nvPr>
        </p:nvSpPr>
        <p:spPr>
          <a:xfrm>
            <a:off x="1172384" y="133484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6" name="Text Placeholder 17"/>
          <p:cNvSpPr>
            <a:spLocks noGrp="1"/>
          </p:cNvSpPr>
          <p:nvPr>
            <p:ph type="body" sz="quarter" idx="14"/>
          </p:nvPr>
        </p:nvSpPr>
        <p:spPr>
          <a:xfrm>
            <a:off x="1172385" y="1984561"/>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7" name="Text Placeholder 17"/>
          <p:cNvSpPr>
            <a:spLocks noGrp="1"/>
          </p:cNvSpPr>
          <p:nvPr>
            <p:ph type="body" sz="quarter" idx="15"/>
          </p:nvPr>
        </p:nvSpPr>
        <p:spPr>
          <a:xfrm>
            <a:off x="1172385" y="2627446"/>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8" name="Text Placeholder 17"/>
          <p:cNvSpPr>
            <a:spLocks noGrp="1"/>
          </p:cNvSpPr>
          <p:nvPr>
            <p:ph type="body" sz="quarter" idx="16" hasCustomPrompt="1"/>
          </p:nvPr>
        </p:nvSpPr>
        <p:spPr>
          <a:xfrm>
            <a:off x="575611" y="1327521"/>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
        <p:nvSpPr>
          <p:cNvPr id="49" name="Text Placeholder 17"/>
          <p:cNvSpPr>
            <a:spLocks noGrp="1"/>
          </p:cNvSpPr>
          <p:nvPr>
            <p:ph type="body" sz="quarter" idx="17" hasCustomPrompt="1"/>
          </p:nvPr>
        </p:nvSpPr>
        <p:spPr>
          <a:xfrm>
            <a:off x="575611" y="1979318"/>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50" name="Text Placeholder 17"/>
          <p:cNvSpPr>
            <a:spLocks noGrp="1"/>
          </p:cNvSpPr>
          <p:nvPr>
            <p:ph type="body" sz="quarter" idx="18" hasCustomPrompt="1"/>
          </p:nvPr>
        </p:nvSpPr>
        <p:spPr>
          <a:xfrm>
            <a:off x="575612" y="2625493"/>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51" name="Oval 50"/>
          <p:cNvSpPr/>
          <p:nvPr/>
        </p:nvSpPr>
        <p:spPr>
          <a:xfrm>
            <a:off x="575612" y="3274581"/>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2" name="Text Placeholder 17"/>
          <p:cNvSpPr>
            <a:spLocks noGrp="1"/>
          </p:cNvSpPr>
          <p:nvPr>
            <p:ph type="body" sz="quarter" idx="19"/>
          </p:nvPr>
        </p:nvSpPr>
        <p:spPr>
          <a:xfrm>
            <a:off x="1172386" y="3274581"/>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53" name="Text Placeholder 17"/>
          <p:cNvSpPr>
            <a:spLocks noGrp="1"/>
          </p:cNvSpPr>
          <p:nvPr>
            <p:ph type="body" sz="quarter" idx="20" hasCustomPrompt="1"/>
          </p:nvPr>
        </p:nvSpPr>
        <p:spPr>
          <a:xfrm>
            <a:off x="575613" y="3272628"/>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4</a:t>
            </a:r>
          </a:p>
        </p:txBody>
      </p:sp>
      <p:sp>
        <p:nvSpPr>
          <p:cNvPr id="54" name="Oval 53"/>
          <p:cNvSpPr/>
          <p:nvPr/>
        </p:nvSpPr>
        <p:spPr>
          <a:xfrm>
            <a:off x="575613" y="3921716"/>
            <a:ext cx="464815" cy="464815"/>
          </a:xfrm>
          <a:prstGeom prst="ellipse">
            <a:avLst/>
          </a:prstGeom>
          <a:solidFill>
            <a:schemeClr val="accent1">
              <a:lumMod val="75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5" name="Text Placeholder 17"/>
          <p:cNvSpPr>
            <a:spLocks noGrp="1"/>
          </p:cNvSpPr>
          <p:nvPr>
            <p:ph type="body" sz="quarter" idx="21"/>
          </p:nvPr>
        </p:nvSpPr>
        <p:spPr>
          <a:xfrm>
            <a:off x="1172387" y="3921716"/>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56" name="Text Placeholder 17"/>
          <p:cNvSpPr>
            <a:spLocks noGrp="1"/>
          </p:cNvSpPr>
          <p:nvPr>
            <p:ph type="body" sz="quarter" idx="22" hasCustomPrompt="1"/>
          </p:nvPr>
        </p:nvSpPr>
        <p:spPr>
          <a:xfrm>
            <a:off x="575614" y="3919763"/>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5</a:t>
            </a:r>
          </a:p>
        </p:txBody>
      </p:sp>
      <p:sp>
        <p:nvSpPr>
          <p:cNvPr id="57" name="Oval 56"/>
          <p:cNvSpPr/>
          <p:nvPr/>
        </p:nvSpPr>
        <p:spPr>
          <a:xfrm>
            <a:off x="4414576" y="1983084"/>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8" name="Oval 57"/>
          <p:cNvSpPr/>
          <p:nvPr/>
        </p:nvSpPr>
        <p:spPr>
          <a:xfrm>
            <a:off x="4414575" y="1332693"/>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9" name="Oval 58"/>
          <p:cNvSpPr/>
          <p:nvPr/>
        </p:nvSpPr>
        <p:spPr>
          <a:xfrm>
            <a:off x="4414576" y="2631212"/>
            <a:ext cx="464815" cy="464815"/>
          </a:xfrm>
          <a:prstGeom prst="ellipse">
            <a:avLst/>
          </a:prstGeom>
          <a:solidFill>
            <a:schemeClr val="accent5"/>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60" name="Text Placeholder 17"/>
          <p:cNvSpPr>
            <a:spLocks noGrp="1"/>
          </p:cNvSpPr>
          <p:nvPr>
            <p:ph type="body" sz="quarter" idx="23"/>
          </p:nvPr>
        </p:nvSpPr>
        <p:spPr>
          <a:xfrm>
            <a:off x="5011349" y="1338608"/>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1" name="Text Placeholder 17"/>
          <p:cNvSpPr>
            <a:spLocks noGrp="1"/>
          </p:cNvSpPr>
          <p:nvPr>
            <p:ph type="body" sz="quarter" idx="24"/>
          </p:nvPr>
        </p:nvSpPr>
        <p:spPr>
          <a:xfrm>
            <a:off x="5011350" y="1988327"/>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2" name="Text Placeholder 17"/>
          <p:cNvSpPr>
            <a:spLocks noGrp="1"/>
          </p:cNvSpPr>
          <p:nvPr>
            <p:ph type="body" sz="quarter" idx="25"/>
          </p:nvPr>
        </p:nvSpPr>
        <p:spPr>
          <a:xfrm>
            <a:off x="5011350" y="263121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3" name="Text Placeholder 17"/>
          <p:cNvSpPr>
            <a:spLocks noGrp="1"/>
          </p:cNvSpPr>
          <p:nvPr>
            <p:ph type="body" sz="quarter" idx="26" hasCustomPrompt="1"/>
          </p:nvPr>
        </p:nvSpPr>
        <p:spPr>
          <a:xfrm>
            <a:off x="4414576" y="1331287"/>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6</a:t>
            </a:r>
          </a:p>
        </p:txBody>
      </p:sp>
      <p:sp>
        <p:nvSpPr>
          <p:cNvPr id="64" name="Text Placeholder 17"/>
          <p:cNvSpPr>
            <a:spLocks noGrp="1"/>
          </p:cNvSpPr>
          <p:nvPr>
            <p:ph type="body" sz="quarter" idx="27" hasCustomPrompt="1"/>
          </p:nvPr>
        </p:nvSpPr>
        <p:spPr>
          <a:xfrm>
            <a:off x="4414576" y="1983084"/>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7</a:t>
            </a:r>
          </a:p>
        </p:txBody>
      </p:sp>
      <p:sp>
        <p:nvSpPr>
          <p:cNvPr id="65" name="Text Placeholder 17"/>
          <p:cNvSpPr>
            <a:spLocks noGrp="1"/>
          </p:cNvSpPr>
          <p:nvPr>
            <p:ph type="body" sz="quarter" idx="28" hasCustomPrompt="1"/>
          </p:nvPr>
        </p:nvSpPr>
        <p:spPr>
          <a:xfrm>
            <a:off x="4414577" y="2629259"/>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8</a:t>
            </a:r>
          </a:p>
        </p:txBody>
      </p:sp>
      <p:sp>
        <p:nvSpPr>
          <p:cNvPr id="66" name="Oval 65"/>
          <p:cNvSpPr/>
          <p:nvPr/>
        </p:nvSpPr>
        <p:spPr>
          <a:xfrm>
            <a:off x="4414577" y="3278347"/>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67" name="Text Placeholder 17"/>
          <p:cNvSpPr>
            <a:spLocks noGrp="1"/>
          </p:cNvSpPr>
          <p:nvPr>
            <p:ph type="body" sz="quarter" idx="29"/>
          </p:nvPr>
        </p:nvSpPr>
        <p:spPr>
          <a:xfrm>
            <a:off x="5011351" y="3278347"/>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8" name="Text Placeholder 17"/>
          <p:cNvSpPr>
            <a:spLocks noGrp="1"/>
          </p:cNvSpPr>
          <p:nvPr>
            <p:ph type="body" sz="quarter" idx="30" hasCustomPrompt="1"/>
          </p:nvPr>
        </p:nvSpPr>
        <p:spPr>
          <a:xfrm>
            <a:off x="4414578" y="3276394"/>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9</a:t>
            </a:r>
          </a:p>
        </p:txBody>
      </p:sp>
      <p:sp>
        <p:nvSpPr>
          <p:cNvPr id="69" name="Oval 68"/>
          <p:cNvSpPr/>
          <p:nvPr/>
        </p:nvSpPr>
        <p:spPr>
          <a:xfrm>
            <a:off x="4414578" y="3925482"/>
            <a:ext cx="464815" cy="464815"/>
          </a:xfrm>
          <a:prstGeom prst="ellipse">
            <a:avLst/>
          </a:prstGeom>
          <a:solidFill>
            <a:schemeClr val="accent1">
              <a:lumMod val="75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70" name="Text Placeholder 17"/>
          <p:cNvSpPr>
            <a:spLocks noGrp="1"/>
          </p:cNvSpPr>
          <p:nvPr>
            <p:ph type="body" sz="quarter" idx="31"/>
          </p:nvPr>
        </p:nvSpPr>
        <p:spPr>
          <a:xfrm>
            <a:off x="5011352" y="392548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71" name="Text Placeholder 17"/>
          <p:cNvSpPr>
            <a:spLocks noGrp="1"/>
          </p:cNvSpPr>
          <p:nvPr>
            <p:ph type="body" sz="quarter" idx="32" hasCustomPrompt="1"/>
          </p:nvPr>
        </p:nvSpPr>
        <p:spPr>
          <a:xfrm>
            <a:off x="4414579" y="3923529"/>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10</a:t>
            </a:r>
          </a:p>
        </p:txBody>
      </p:sp>
    </p:spTree>
    <p:extLst>
      <p:ext uri="{BB962C8B-B14F-4D97-AF65-F5344CB8AC3E}">
        <p14:creationId xmlns:p14="http://schemas.microsoft.com/office/powerpoint/2010/main" val="3643099958"/>
      </p:ext>
    </p:extLst>
  </p:cSld>
  <p:clrMapOvr>
    <a:masterClrMapping/>
  </p:clrMapOvr>
  <p:transition spd="slow">
    <p:wip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5"/>
          <p:cNvSpPr>
            <a:spLocks noGrp="1"/>
          </p:cNvSpPr>
          <p:nvPr>
            <p:ph type="title"/>
          </p:nvPr>
        </p:nvSpPr>
        <p:spPr bwMode="auto">
          <a:xfrm>
            <a:off x="438150"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4" tIns="45712" rIns="91424" bIns="45712" numCol="1" anchor="ctr" anchorCtr="0" compatLnSpc="1">
            <a:prstTxWarp prst="textNoShape">
              <a:avLst/>
            </a:prstTxWarp>
          </a:bodyPr>
          <a:lstStyle/>
          <a:p>
            <a:pPr lvl="0"/>
            <a:r>
              <a:rPr lang="en-GB" altLang="en-US" dirty="0"/>
              <a:t>Title Goes Here</a:t>
            </a:r>
          </a:p>
        </p:txBody>
      </p:sp>
      <p:sp>
        <p:nvSpPr>
          <p:cNvPr id="12" name="Rectangle 7"/>
          <p:cNvSpPr>
            <a:spLocks noChangeArrowheads="1"/>
          </p:cNvSpPr>
          <p:nvPr/>
        </p:nvSpPr>
        <p:spPr bwMode="ltGray">
          <a:xfrm>
            <a:off x="8515707" y="4742907"/>
            <a:ext cx="218414" cy="154518"/>
          </a:xfrm>
          <a:prstGeom prst="rect">
            <a:avLst/>
          </a:prstGeom>
          <a:noFill/>
          <a:ln w="9525" algn="ctr">
            <a:noFill/>
            <a:miter lim="800000"/>
            <a:headEnd/>
            <a:tailEnd/>
          </a:ln>
          <a:effectLst/>
        </p:spPr>
        <p:txBody>
          <a:bodyPr wrap="none" lIns="61586" tIns="30792" rIns="61586" bIns="30792" anchor="b">
            <a:spAutoFit/>
          </a:bodyPr>
          <a:lstStyle/>
          <a:p>
            <a:pPr algn="r" defTabSz="610744" rtl="0" fontAlgn="auto">
              <a:spcBef>
                <a:spcPts val="0"/>
              </a:spcBef>
              <a:spcAft>
                <a:spcPts val="0"/>
              </a:spcAft>
              <a:defRPr/>
            </a:pPr>
            <a:fld id="{6A1E46DC-7EF6-4EA2-B285-14272867D133}" type="slidenum">
              <a:rPr sz="600">
                <a:solidFill>
                  <a:schemeClr val="accent3">
                    <a:lumMod val="85000"/>
                  </a:schemeClr>
                </a:solidFill>
                <a:latin typeface="+mn-lt"/>
                <a:ea typeface="+mn-ea"/>
                <a:cs typeface="CiscoSans Thin"/>
              </a:rPr>
              <a:pPr algn="r" defTabSz="610744" rtl="0" fontAlgn="auto">
                <a:spcBef>
                  <a:spcPts val="0"/>
                </a:spcBef>
                <a:spcAft>
                  <a:spcPts val="0"/>
                </a:spcAft>
                <a:defRPr/>
              </a:pPr>
              <a:t>‹N°›</a:t>
            </a:fld>
            <a:endParaRPr sz="600">
              <a:solidFill>
                <a:schemeClr val="accent3">
                  <a:lumMod val="85000"/>
                </a:schemeClr>
              </a:solidFill>
              <a:latin typeface="+mn-lt"/>
              <a:ea typeface="+mn-ea"/>
              <a:cs typeface="CiscoSans Thin"/>
            </a:endParaRPr>
          </a:p>
        </p:txBody>
      </p:sp>
      <p:sp>
        <p:nvSpPr>
          <p:cNvPr id="13" name="Rectangle 4"/>
          <p:cNvSpPr>
            <a:spLocks noChangeArrowheads="1"/>
          </p:cNvSpPr>
          <p:nvPr/>
        </p:nvSpPr>
        <p:spPr bwMode="ltGray">
          <a:xfrm>
            <a:off x="5636199" y="4741653"/>
            <a:ext cx="2889327" cy="154518"/>
          </a:xfrm>
          <a:prstGeom prst="rect">
            <a:avLst/>
          </a:prstGeom>
          <a:noFill/>
          <a:ln w="9525">
            <a:noFill/>
            <a:miter lim="800000"/>
            <a:headEnd/>
            <a:tailEnd/>
          </a:ln>
          <a:effectLst/>
        </p:spPr>
        <p:txBody>
          <a:bodyPr wrap="square" lIns="61586" tIns="30792" rIns="61586" bIns="30792" anchor="b">
            <a:spAutoFit/>
          </a:bodyPr>
          <a:lstStyle/>
          <a:p>
            <a:pPr defTabSz="610744" rtl="0" fontAlgn="auto">
              <a:spcBef>
                <a:spcPts val="0"/>
              </a:spcBef>
              <a:spcAft>
                <a:spcPts val="0"/>
              </a:spcAft>
              <a:defRPr/>
            </a:pPr>
            <a:r>
              <a:rPr lang="fr-FR" sz="600">
                <a:solidFill>
                  <a:schemeClr val="accent3">
                    <a:lumMod val="85000"/>
                  </a:schemeClr>
                </a:solidFill>
                <a:latin typeface="+mn-lt"/>
                <a:ea typeface="+mn-ea"/>
                <a:cs typeface="CiscoSans Thin"/>
              </a:rPr>
              <a:t>©2021 Cisco et/ou ses filiales. Tous droits réservés.   Informations confidentielles</a:t>
            </a:r>
          </a:p>
        </p:txBody>
      </p:sp>
      <p:grpSp>
        <p:nvGrpSpPr>
          <p:cNvPr id="6" name="Group 4"/>
          <p:cNvGrpSpPr>
            <a:grpSpLocks noChangeAspect="1"/>
          </p:cNvGrpSpPr>
          <p:nvPr userDrawn="1"/>
        </p:nvGrpSpPr>
        <p:grpSpPr bwMode="auto">
          <a:xfrm>
            <a:off x="508039" y="4715197"/>
            <a:ext cx="340257" cy="180974"/>
            <a:chOff x="310" y="249"/>
            <a:chExt cx="502" cy="267"/>
          </a:xfrm>
          <a:solidFill>
            <a:schemeClr val="accent5"/>
          </a:solidFill>
        </p:grpSpPr>
        <p:sp>
          <p:nvSpPr>
            <p:cNvPr id="7"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cSld>
  <p:clrMap bg1="lt1" tx1="dk1" bg2="lt2" tx2="dk2" accent1="accent1" accent2="accent2" accent3="accent3" accent4="accent4" accent5="accent5" accent6="accent6" hlink="hlink" folHlink="folHlink"/>
  <p:sldLayoutIdLst>
    <p:sldLayoutId id="2147483962" r:id="rId1"/>
    <p:sldLayoutId id="2147484013" r:id="rId2"/>
    <p:sldLayoutId id="2147484014" r:id="rId3"/>
    <p:sldLayoutId id="2147483965" r:id="rId4"/>
    <p:sldLayoutId id="2147483967" r:id="rId5"/>
    <p:sldLayoutId id="2147483995" r:id="rId6"/>
    <p:sldLayoutId id="2147484007" r:id="rId7"/>
    <p:sldLayoutId id="2147484010" r:id="rId8"/>
    <p:sldLayoutId id="2147484011" r:id="rId9"/>
    <p:sldLayoutId id="2147484015" r:id="rId10"/>
    <p:sldLayoutId id="2147483998" r:id="rId11"/>
    <p:sldLayoutId id="2147484027" r:id="rId12"/>
    <p:sldLayoutId id="2147484031" r:id="rId13"/>
  </p:sldLayoutIdLst>
  <p:transition spd="slow">
    <p:wipe/>
  </p:transition>
  <p:txStyles>
    <p:titleStyle>
      <a:lvl1pPr algn="l" defTabSz="684213" rtl="0" eaLnBrk="1" fontAlgn="base" hangingPunct="1">
        <a:lnSpc>
          <a:spcPct val="80000"/>
        </a:lnSpc>
        <a:spcBef>
          <a:spcPct val="0"/>
        </a:spcBef>
        <a:spcAft>
          <a:spcPct val="0"/>
        </a:spcAft>
        <a:defRPr lang="en-US" sz="3200" kern="1200" dirty="0">
          <a:solidFill>
            <a:schemeClr val="accent4"/>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p:titleStyle>
    <p:bodyStyle>
      <a:lvl1pPr marL="169863" indent="-169863" algn="l" defTabSz="684213" rtl="0" eaLnBrk="1" fontAlgn="base" hangingPunct="1">
        <a:lnSpc>
          <a:spcPct val="95000"/>
        </a:lnSpc>
        <a:spcBef>
          <a:spcPts val="1075"/>
        </a:spcBef>
        <a:spcAft>
          <a:spcPct val="0"/>
        </a:spcAft>
        <a:buClr>
          <a:schemeClr val="tx2"/>
        </a:buClr>
        <a:buSzPct val="90000"/>
        <a:buFont typeface="Arial" charset="0"/>
        <a:buChar char="•"/>
        <a:defRPr lang="en-US" sz="1500" kern="1200" dirty="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77" rtl="0" eaLnBrk="1" latinLnBrk="0" hangingPunct="1">
        <a:defRPr sz="1400" kern="1200">
          <a:solidFill>
            <a:schemeClr val="tx1"/>
          </a:solidFill>
          <a:latin typeface="+mn-lt"/>
          <a:ea typeface="+mn-ea"/>
          <a:cs typeface="+mn-cs"/>
        </a:defRPr>
      </a:lvl1pPr>
      <a:lvl2pPr marL="342886" algn="l" defTabSz="685777" rtl="0" eaLnBrk="1" latinLnBrk="0" hangingPunct="1">
        <a:defRPr sz="1400" kern="1200">
          <a:solidFill>
            <a:schemeClr val="tx1"/>
          </a:solidFill>
          <a:latin typeface="+mn-lt"/>
          <a:ea typeface="+mn-ea"/>
          <a:cs typeface="+mn-cs"/>
        </a:defRPr>
      </a:lvl2pPr>
      <a:lvl3pPr marL="685777" algn="l" defTabSz="685777" rtl="0" eaLnBrk="1" latinLnBrk="0" hangingPunct="1">
        <a:defRPr sz="1400" kern="1200">
          <a:solidFill>
            <a:schemeClr val="tx1"/>
          </a:solidFill>
          <a:latin typeface="+mn-lt"/>
          <a:ea typeface="+mn-ea"/>
          <a:cs typeface="+mn-cs"/>
        </a:defRPr>
      </a:lvl3pPr>
      <a:lvl4pPr marL="1028665" algn="l" defTabSz="685777" rtl="0" eaLnBrk="1" latinLnBrk="0" hangingPunct="1">
        <a:defRPr sz="1400" kern="1200">
          <a:solidFill>
            <a:schemeClr val="tx1"/>
          </a:solidFill>
          <a:latin typeface="+mn-lt"/>
          <a:ea typeface="+mn-ea"/>
          <a:cs typeface="+mn-cs"/>
        </a:defRPr>
      </a:lvl4pPr>
      <a:lvl5pPr marL="1371555" algn="l" defTabSz="685777" rtl="0" eaLnBrk="1" latinLnBrk="0" hangingPunct="1">
        <a:defRPr sz="1400" kern="1200">
          <a:solidFill>
            <a:schemeClr val="tx1"/>
          </a:solidFill>
          <a:latin typeface="+mn-lt"/>
          <a:ea typeface="+mn-ea"/>
          <a:cs typeface="+mn-cs"/>
        </a:defRPr>
      </a:lvl5pPr>
      <a:lvl6pPr marL="1714441" algn="l" defTabSz="685777" rtl="0" eaLnBrk="1" latinLnBrk="0" hangingPunct="1">
        <a:defRPr sz="1400" kern="1200">
          <a:solidFill>
            <a:schemeClr val="tx1"/>
          </a:solidFill>
          <a:latin typeface="+mn-lt"/>
          <a:ea typeface="+mn-ea"/>
          <a:cs typeface="+mn-cs"/>
        </a:defRPr>
      </a:lvl6pPr>
      <a:lvl7pPr marL="2057332" algn="l" defTabSz="685777" rtl="0" eaLnBrk="1" latinLnBrk="0" hangingPunct="1">
        <a:defRPr sz="1400" kern="1200">
          <a:solidFill>
            <a:schemeClr val="tx1"/>
          </a:solidFill>
          <a:latin typeface="+mn-lt"/>
          <a:ea typeface="+mn-ea"/>
          <a:cs typeface="+mn-cs"/>
        </a:defRPr>
      </a:lvl7pPr>
      <a:lvl8pPr marL="2400220" algn="l" defTabSz="685777" rtl="0" eaLnBrk="1" latinLnBrk="0" hangingPunct="1">
        <a:defRPr sz="1400" kern="1200">
          <a:solidFill>
            <a:schemeClr val="tx1"/>
          </a:solidFill>
          <a:latin typeface="+mn-lt"/>
          <a:ea typeface="+mn-ea"/>
          <a:cs typeface="+mn-cs"/>
        </a:defRPr>
      </a:lvl8pPr>
      <a:lvl9pPr marL="2743110" algn="l" defTabSz="685777" rtl="0" eaLnBrk="1" latinLnBrk="0" hangingPunct="1">
        <a:defRPr sz="1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336"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4.xml"/><Relationship Id="rId1" Type="http://schemas.openxmlformats.org/officeDocument/2006/relationships/tags" Target="../tags/tag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5.xml"/><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4.xml"/><Relationship Id="rId1" Type="http://schemas.openxmlformats.org/officeDocument/2006/relationships/tags" Target="../tags/tag6.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4.xml"/><Relationship Id="rId1" Type="http://schemas.openxmlformats.org/officeDocument/2006/relationships/tags" Target="../tags/tag3.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5.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4.xml"/><Relationship Id="rId1" Type="http://schemas.openxmlformats.org/officeDocument/2006/relationships/tags" Target="../tags/tag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5.xml"/><Relationship Id="rId1" Type="http://schemas.openxmlformats.org/officeDocument/2006/relationships/slideLayout" Target="../slideLayouts/slideLayout5.xml"/><Relationship Id="rId4" Type="http://schemas.openxmlformats.org/officeDocument/2006/relationships/image" Target="../media/image24.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7.xml"/><Relationship Id="rId1" Type="http://schemas.openxmlformats.org/officeDocument/2006/relationships/slideLayout" Target="../slideLayouts/slideLayout5.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8.xml"/><Relationship Id="rId1" Type="http://schemas.openxmlformats.org/officeDocument/2006/relationships/slideLayout" Target="../slideLayouts/slideLayout5.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4.xml"/><Relationship Id="rId1" Type="http://schemas.openxmlformats.org/officeDocument/2006/relationships/tags" Target="../tags/tag8.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10.xml"/><Relationship Id="rId1" Type="http://schemas.openxmlformats.org/officeDocument/2006/relationships/tags" Target="../tags/tag9.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4.xml"/><Relationship Id="rId1" Type="http://schemas.openxmlformats.org/officeDocument/2006/relationships/tags" Target="../tags/tag4.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5.xml"/><Relationship Id="rId5" Type="http://schemas.openxmlformats.org/officeDocument/2006/relationships/image" Target="../media/image8.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469497" y="2316480"/>
            <a:ext cx="6672708" cy="1080143"/>
          </a:xfrm>
        </p:spPr>
        <p:txBody>
          <a:bodyPr/>
          <a:lstStyle/>
          <a:p>
            <a:pPr rtl="0"/>
            <a:r>
              <a:rPr lang="fr-FR">
                <a:solidFill>
                  <a:schemeClr val="accent5">
                    <a:lumMod val="40000"/>
                    <a:lumOff val="60000"/>
                  </a:schemeClr>
                </a:solidFill>
              </a:rPr>
              <a:t>Module 4: Couche physique</a:t>
            </a:r>
          </a:p>
        </p:txBody>
      </p:sp>
      <p:sp>
        <p:nvSpPr>
          <p:cNvPr id="7" name="Subtitle 6"/>
          <p:cNvSpPr>
            <a:spLocks noGrp="1"/>
          </p:cNvSpPr>
          <p:nvPr>
            <p:ph type="subTitle" idx="1"/>
          </p:nvPr>
        </p:nvSpPr>
        <p:spPr>
          <a:xfrm>
            <a:off x="469497" y="3809526"/>
            <a:ext cx="2368954" cy="902174"/>
          </a:xfrm>
        </p:spPr>
        <p:txBody>
          <a:bodyPr/>
          <a:lstStyle/>
          <a:p>
            <a:pPr rtl="0"/>
            <a:r>
              <a:rPr lang="fr-FR">
                <a:solidFill>
                  <a:schemeClr val="accent5">
                    <a:lumMod val="40000"/>
                    <a:lumOff val="60000"/>
                  </a:schemeClr>
                </a:solidFill>
              </a:rPr>
              <a:t>Présentation des réseaux V7.0 (ITN)</a:t>
            </a:r>
          </a:p>
          <a:p>
            <a:endParaRPr lang="en-US" dirty="0"/>
          </a:p>
        </p:txBody>
      </p:sp>
    </p:spTree>
    <p:custDataLst>
      <p:tags r:id="rId1"/>
    </p:custDataLst>
    <p:extLst>
      <p:ext uri="{BB962C8B-B14F-4D97-AF65-F5344CB8AC3E}">
        <p14:creationId xmlns:p14="http://schemas.microsoft.com/office/powerpoint/2010/main" val="1989389863"/>
      </p:ext>
    </p:extLst>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pPr rtl="0"/>
            <a:r>
              <a:rPr lang="fr-FR" sz="1600"/>
              <a:t>Caractéristiques de la couche physique</a:t>
            </a:r>
            <a:br>
              <a:rPr lang="en-US" dirty="0"/>
            </a:br>
            <a:r>
              <a:rPr lang="fr-FR" sz="2400"/>
              <a:t>Bande passante</a:t>
            </a:r>
          </a:p>
        </p:txBody>
      </p:sp>
      <p:sp>
        <p:nvSpPr>
          <p:cNvPr id="5" name="TextBox 4">
            <a:extLst>
              <a:ext uri="{FF2B5EF4-FFF2-40B4-BE49-F238E27FC236}">
                <a16:creationId xmlns:a16="http://schemas.microsoft.com/office/drawing/2014/main" id="{4857A863-7491-0041-AF26-F779D70A7E36}"/>
              </a:ext>
            </a:extLst>
          </p:cNvPr>
          <p:cNvSpPr txBox="1"/>
          <p:nvPr/>
        </p:nvSpPr>
        <p:spPr>
          <a:xfrm>
            <a:off x="474662" y="890954"/>
            <a:ext cx="8094907" cy="1323439"/>
          </a:xfrm>
          <a:prstGeom prst="rect">
            <a:avLst/>
          </a:prstGeom>
          <a:noFill/>
        </p:spPr>
        <p:txBody>
          <a:bodyPr wrap="square" rtlCol="0">
            <a:spAutoFit/>
          </a:bodyPr>
          <a:lstStyle/>
          <a:p>
            <a:pPr marL="285750" indent="-285750" rtl="0">
              <a:buFont typeface="Arial" panose="020B0604020202020204" pitchFamily="34" charset="0"/>
              <a:buChar char="•"/>
            </a:pPr>
            <a:r>
              <a:rPr lang="fr-FR" sz="1600">
                <a:solidFill>
                  <a:srgbClr val="000000"/>
                </a:solidFill>
              </a:rPr>
              <a:t>La bande passante est la capacité d'un support à transporter des données.</a:t>
            </a:r>
          </a:p>
          <a:p>
            <a:pPr marL="285750" indent="-285750" rtl="0">
              <a:buFont typeface="Arial" panose="020B0604020202020204" pitchFamily="34" charset="0"/>
              <a:buChar char="•"/>
            </a:pPr>
            <a:r>
              <a:rPr lang="fr-FR" sz="1600">
                <a:solidFill>
                  <a:srgbClr val="000000"/>
                </a:solidFill>
              </a:rPr>
              <a:t>La bande passante numérique mesure la quantité de données qui peuvent circuler d'un endroit à un autre dans un laps de temps donné ; combien de bits peuvent être transmis en une seconde.</a:t>
            </a:r>
          </a:p>
          <a:p>
            <a:pPr marL="285750" indent="-285750" rtl="0">
              <a:buFont typeface="Arial" panose="020B0604020202020204" pitchFamily="34" charset="0"/>
              <a:buChar char="•"/>
            </a:pPr>
            <a:r>
              <a:rPr lang="fr-FR" sz="1600">
                <a:solidFill>
                  <a:srgbClr val="000000"/>
                </a:solidFill>
              </a:rPr>
              <a:t>Les propriétés physiques des supports, les technologies actuelles et les lois de la physique jouent un rôle dans la détermination de la bande passante disponible.</a:t>
            </a:r>
          </a:p>
        </p:txBody>
      </p:sp>
      <p:graphicFrame>
        <p:nvGraphicFramePr>
          <p:cNvPr id="7" name="Content Placeholder 6">
            <a:extLst>
              <a:ext uri="{FF2B5EF4-FFF2-40B4-BE49-F238E27FC236}">
                <a16:creationId xmlns:a16="http://schemas.microsoft.com/office/drawing/2014/main" id="{73BB6E86-62EB-2348-9F73-08093BACDAF3}"/>
              </a:ext>
            </a:extLst>
          </p:cNvPr>
          <p:cNvGraphicFramePr>
            <a:graphicFrameLocks noGrp="1"/>
          </p:cNvGraphicFramePr>
          <p:nvPr>
            <p:ph idx="1"/>
            <p:extLst>
              <p:ext uri="{D42A27DB-BD31-4B8C-83A1-F6EECF244321}">
                <p14:modId xmlns:p14="http://schemas.microsoft.com/office/powerpoint/2010/main" val="498589601"/>
              </p:ext>
            </p:extLst>
          </p:nvPr>
        </p:nvGraphicFramePr>
        <p:xfrm>
          <a:off x="474662" y="2373510"/>
          <a:ext cx="8280399" cy="2372360"/>
        </p:xfrm>
        <a:graphic>
          <a:graphicData uri="http://schemas.openxmlformats.org/drawingml/2006/table">
            <a:tbl>
              <a:tblPr firstRow="1" bandRow="1">
                <a:tableStyleId>{5C22544A-7EE6-4342-B048-85BDC9FD1C3A}</a:tableStyleId>
              </a:tblPr>
              <a:tblGrid>
                <a:gridCol w="2116138">
                  <a:extLst>
                    <a:ext uri="{9D8B030D-6E8A-4147-A177-3AD203B41FA5}">
                      <a16:colId xmlns:a16="http://schemas.microsoft.com/office/drawing/2014/main" val="3729139006"/>
                    </a:ext>
                  </a:extLst>
                </a:gridCol>
                <a:gridCol w="1312985">
                  <a:extLst>
                    <a:ext uri="{9D8B030D-6E8A-4147-A177-3AD203B41FA5}">
                      <a16:colId xmlns:a16="http://schemas.microsoft.com/office/drawing/2014/main" val="2623022619"/>
                    </a:ext>
                  </a:extLst>
                </a:gridCol>
                <a:gridCol w="4851276">
                  <a:extLst>
                    <a:ext uri="{9D8B030D-6E8A-4147-A177-3AD203B41FA5}">
                      <a16:colId xmlns:a16="http://schemas.microsoft.com/office/drawing/2014/main" val="1988913492"/>
                    </a:ext>
                  </a:extLst>
                </a:gridCol>
              </a:tblGrid>
              <a:tr h="370840">
                <a:tc>
                  <a:txBody>
                    <a:bodyPr/>
                    <a:lstStyle/>
                    <a:p>
                      <a:pPr rtl="0"/>
                      <a:r>
                        <a:rPr lang="fr-FR"/>
                        <a:t>Unité de bande passante</a:t>
                      </a:r>
                    </a:p>
                  </a:txBody>
                  <a:tcPr/>
                </a:tc>
                <a:tc>
                  <a:txBody>
                    <a:bodyPr/>
                    <a:lstStyle/>
                    <a:p>
                      <a:pPr rtl="0"/>
                      <a:r>
                        <a:rPr lang="fr-FR"/>
                        <a:t>Abréviation</a:t>
                      </a:r>
                    </a:p>
                  </a:txBody>
                  <a:tcPr/>
                </a:tc>
                <a:tc>
                  <a:txBody>
                    <a:bodyPr/>
                    <a:lstStyle/>
                    <a:p>
                      <a:pPr rtl="0"/>
                      <a:r>
                        <a:rPr lang="fr-FR"/>
                        <a:t>Équivalence</a:t>
                      </a:r>
                    </a:p>
                  </a:txBody>
                  <a:tcPr/>
                </a:tc>
                <a:extLst>
                  <a:ext uri="{0D108BD9-81ED-4DB2-BD59-A6C34878D82A}">
                    <a16:rowId xmlns:a16="http://schemas.microsoft.com/office/drawing/2014/main" val="2583676789"/>
                  </a:ext>
                </a:extLst>
              </a:tr>
              <a:tr h="370840">
                <a:tc>
                  <a:txBody>
                    <a:bodyPr/>
                    <a:lstStyle/>
                    <a:p>
                      <a:pPr rtl="0"/>
                      <a:r>
                        <a:rPr lang="fr-FR">
                          <a:solidFill>
                            <a:srgbClr val="000000"/>
                          </a:solidFill>
                        </a:rPr>
                        <a:t>Bits par seconde</a:t>
                      </a:r>
                    </a:p>
                  </a:txBody>
                  <a:tcPr/>
                </a:tc>
                <a:tc>
                  <a:txBody>
                    <a:bodyPr/>
                    <a:lstStyle/>
                    <a:p>
                      <a:pPr rtl="0"/>
                      <a:r>
                        <a:rPr lang="fr-FR">
                          <a:solidFill>
                            <a:srgbClr val="000000"/>
                          </a:solidFill>
                        </a:rPr>
                        <a:t>bps</a:t>
                      </a:r>
                    </a:p>
                  </a:txBody>
                  <a:tcPr/>
                </a:tc>
                <a:tc>
                  <a:txBody>
                    <a:bodyPr/>
                    <a:lstStyle/>
                    <a:p>
                      <a:pPr rtl="0"/>
                      <a:r>
                        <a:rPr lang="fr-FR">
                          <a:solidFill>
                            <a:srgbClr val="000000"/>
                          </a:solidFill>
                        </a:rPr>
                        <a:t>1 bit/s = unité fondamentale de bande passante</a:t>
                      </a:r>
                    </a:p>
                  </a:txBody>
                  <a:tcPr/>
                </a:tc>
                <a:extLst>
                  <a:ext uri="{0D108BD9-81ED-4DB2-BD59-A6C34878D82A}">
                    <a16:rowId xmlns:a16="http://schemas.microsoft.com/office/drawing/2014/main" val="3849654457"/>
                  </a:ext>
                </a:extLst>
              </a:tr>
              <a:tr h="370840">
                <a:tc>
                  <a:txBody>
                    <a:bodyPr/>
                    <a:lstStyle/>
                    <a:p>
                      <a:pPr rtl="0"/>
                      <a:r>
                        <a:rPr lang="fr-FR">
                          <a:solidFill>
                            <a:srgbClr val="000000"/>
                          </a:solidFill>
                        </a:rPr>
                        <a:t>Kilobits par seconde</a:t>
                      </a:r>
                    </a:p>
                  </a:txBody>
                  <a:tcPr/>
                </a:tc>
                <a:tc>
                  <a:txBody>
                    <a:bodyPr/>
                    <a:lstStyle/>
                    <a:p>
                      <a:pPr rtl="0"/>
                      <a:r>
                        <a:rPr lang="fr-FR">
                          <a:solidFill>
                            <a:srgbClr val="000000"/>
                          </a:solidFill>
                        </a:rPr>
                        <a:t>Kbit/s</a:t>
                      </a:r>
                    </a:p>
                  </a:txBody>
                  <a:tcPr/>
                </a:tc>
                <a:tc>
                  <a:txBody>
                    <a:bodyPr/>
                    <a:lstStyle/>
                    <a:p>
                      <a:pPr rtl="0"/>
                      <a:r>
                        <a:rPr lang="fr-FR">
                          <a:solidFill>
                            <a:srgbClr val="000000"/>
                          </a:solidFill>
                        </a:rPr>
                        <a:t>1 Kbps = 1,000 bps = 10</a:t>
                      </a:r>
                      <a:r>
                        <a:rPr lang="fr-FR" baseline="30000">
                          <a:solidFill>
                            <a:srgbClr val="000000"/>
                          </a:solidFill>
                        </a:rPr>
                        <a:t>3</a:t>
                      </a:r>
                      <a:r>
                        <a:rPr lang="fr-FR">
                          <a:solidFill>
                            <a:srgbClr val="000000"/>
                          </a:solidFill>
                        </a:rPr>
                        <a:t> bps</a:t>
                      </a:r>
                    </a:p>
                  </a:txBody>
                  <a:tcPr/>
                </a:tc>
                <a:extLst>
                  <a:ext uri="{0D108BD9-81ED-4DB2-BD59-A6C34878D82A}">
                    <a16:rowId xmlns:a16="http://schemas.microsoft.com/office/drawing/2014/main" val="235735172"/>
                  </a:ext>
                </a:extLst>
              </a:tr>
              <a:tr h="370840">
                <a:tc>
                  <a:txBody>
                    <a:bodyPr/>
                    <a:lstStyle/>
                    <a:p>
                      <a:pPr rtl="0"/>
                      <a:r>
                        <a:rPr lang="fr-FR">
                          <a:solidFill>
                            <a:srgbClr val="000000"/>
                          </a:solidFill>
                        </a:rPr>
                        <a:t>Mégabits par seconde</a:t>
                      </a:r>
                    </a:p>
                  </a:txBody>
                  <a:tcPr/>
                </a:tc>
                <a:tc>
                  <a:txBody>
                    <a:bodyPr/>
                    <a:lstStyle/>
                    <a:p>
                      <a:pPr rtl="0"/>
                      <a:r>
                        <a:rPr lang="fr-FR">
                          <a:solidFill>
                            <a:srgbClr val="000000"/>
                          </a:solidFill>
                        </a:rPr>
                        <a:t>Mbit/s</a:t>
                      </a:r>
                    </a:p>
                  </a:txBody>
                  <a:tcPr/>
                </a:tc>
                <a:tc>
                  <a:txBody>
                    <a:bodyPr/>
                    <a:lstStyle/>
                    <a:p>
                      <a:pPr rtl="0"/>
                      <a:r>
                        <a:rPr lang="fr-FR">
                          <a:solidFill>
                            <a:srgbClr val="000000"/>
                          </a:solidFill>
                        </a:rPr>
                        <a:t>1 Mbps = 1,000,000 bps = 10</a:t>
                      </a:r>
                      <a:r>
                        <a:rPr lang="fr-FR" baseline="30000">
                          <a:solidFill>
                            <a:srgbClr val="000000"/>
                          </a:solidFill>
                        </a:rPr>
                        <a:t>6</a:t>
                      </a:r>
                      <a:r>
                        <a:rPr lang="fr-FR">
                          <a:solidFill>
                            <a:srgbClr val="000000"/>
                          </a:solidFill>
                        </a:rPr>
                        <a:t> bps</a:t>
                      </a:r>
                    </a:p>
                  </a:txBody>
                  <a:tcPr/>
                </a:tc>
                <a:extLst>
                  <a:ext uri="{0D108BD9-81ED-4DB2-BD59-A6C34878D82A}">
                    <a16:rowId xmlns:a16="http://schemas.microsoft.com/office/drawing/2014/main" val="354468046"/>
                  </a:ext>
                </a:extLst>
              </a:tr>
              <a:tr h="370840">
                <a:tc>
                  <a:txBody>
                    <a:bodyPr/>
                    <a:lstStyle/>
                    <a:p>
                      <a:pPr rtl="0"/>
                      <a:r>
                        <a:rPr lang="fr-FR">
                          <a:solidFill>
                            <a:srgbClr val="000000"/>
                          </a:solidFill>
                        </a:rPr>
                        <a:t>Gigabits par seconde</a:t>
                      </a:r>
                    </a:p>
                  </a:txBody>
                  <a:tcPr/>
                </a:tc>
                <a:tc>
                  <a:txBody>
                    <a:bodyPr/>
                    <a:lstStyle/>
                    <a:p>
                      <a:pPr rtl="0"/>
                      <a:r>
                        <a:rPr lang="fr-FR">
                          <a:solidFill>
                            <a:srgbClr val="000000"/>
                          </a:solidFill>
                        </a:rPr>
                        <a:t>Gbps</a:t>
                      </a:r>
                    </a:p>
                  </a:txBody>
                  <a:tcPr/>
                </a:tc>
                <a:tc>
                  <a:txBody>
                    <a:bodyPr/>
                    <a:lstStyle/>
                    <a:p>
                      <a:pPr rtl="0"/>
                      <a:r>
                        <a:rPr lang="fr-FR">
                          <a:solidFill>
                            <a:srgbClr val="000000"/>
                          </a:solidFill>
                        </a:rPr>
                        <a:t>1 Gbps – 1,000,000,000 bps = 10</a:t>
                      </a:r>
                      <a:r>
                        <a:rPr lang="fr-FR" baseline="30000">
                          <a:solidFill>
                            <a:srgbClr val="000000"/>
                          </a:solidFill>
                        </a:rPr>
                        <a:t>9</a:t>
                      </a:r>
                      <a:r>
                        <a:rPr lang="fr-FR">
                          <a:solidFill>
                            <a:srgbClr val="000000"/>
                          </a:solidFill>
                        </a:rPr>
                        <a:t> bps</a:t>
                      </a:r>
                    </a:p>
                  </a:txBody>
                  <a:tcPr/>
                </a:tc>
                <a:extLst>
                  <a:ext uri="{0D108BD9-81ED-4DB2-BD59-A6C34878D82A}">
                    <a16:rowId xmlns:a16="http://schemas.microsoft.com/office/drawing/2014/main" val="1458107787"/>
                  </a:ext>
                </a:extLst>
              </a:tr>
              <a:tr h="370840">
                <a:tc>
                  <a:txBody>
                    <a:bodyPr/>
                    <a:lstStyle/>
                    <a:p>
                      <a:pPr rtl="0"/>
                      <a:r>
                        <a:rPr lang="fr-FR">
                          <a:solidFill>
                            <a:srgbClr val="000000"/>
                          </a:solidFill>
                        </a:rPr>
                        <a:t>Térabits par seconde</a:t>
                      </a:r>
                    </a:p>
                  </a:txBody>
                  <a:tcPr/>
                </a:tc>
                <a:tc>
                  <a:txBody>
                    <a:bodyPr/>
                    <a:lstStyle/>
                    <a:p>
                      <a:pPr rtl="0"/>
                      <a:r>
                        <a:rPr lang="fr-FR">
                          <a:solidFill>
                            <a:srgbClr val="000000"/>
                          </a:solidFill>
                        </a:rPr>
                        <a:t>Tbit/s</a:t>
                      </a:r>
                    </a:p>
                  </a:txBody>
                  <a:tcPr/>
                </a:tc>
                <a:tc>
                  <a:txBody>
                    <a:bodyPr/>
                    <a:lstStyle/>
                    <a:p>
                      <a:pPr rtl="0"/>
                      <a:r>
                        <a:rPr lang="fr-FR">
                          <a:solidFill>
                            <a:srgbClr val="000000"/>
                          </a:solidFill>
                        </a:rPr>
                        <a:t>1 Tbps = 1,000,000,000,000 bps = 10</a:t>
                      </a:r>
                      <a:r>
                        <a:rPr lang="fr-FR" baseline="30000">
                          <a:solidFill>
                            <a:srgbClr val="000000"/>
                          </a:solidFill>
                        </a:rPr>
                        <a:t>12</a:t>
                      </a:r>
                      <a:r>
                        <a:rPr lang="fr-FR">
                          <a:solidFill>
                            <a:srgbClr val="000000"/>
                          </a:solidFill>
                        </a:rPr>
                        <a:t> bps</a:t>
                      </a:r>
                    </a:p>
                  </a:txBody>
                  <a:tcPr/>
                </a:tc>
                <a:extLst>
                  <a:ext uri="{0D108BD9-81ED-4DB2-BD59-A6C34878D82A}">
                    <a16:rowId xmlns:a16="http://schemas.microsoft.com/office/drawing/2014/main" val="2495454272"/>
                  </a:ext>
                </a:extLst>
              </a:tr>
            </a:tbl>
          </a:graphicData>
        </a:graphic>
      </p:graphicFrame>
    </p:spTree>
    <p:extLst>
      <p:ext uri="{BB962C8B-B14F-4D97-AF65-F5344CB8AC3E}">
        <p14:creationId xmlns:p14="http://schemas.microsoft.com/office/powerpoint/2010/main" val="3737522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c15="http://schemas.microsoft.com/office/drawing/2012/chart" xmlns:c="http://schemas.openxmlformats.org/drawingml/2006/chart"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pPr rtl="0"/>
            <a:r>
              <a:rPr lang="fr-FR" sz="1600"/>
              <a:t>Caractéristiques de la couche physique</a:t>
            </a:r>
            <a:br>
              <a:rPr lang="en-US" dirty="0"/>
            </a:br>
            <a:r>
              <a:rPr lang="fr-FR" sz="2400"/>
              <a:t>Terminologie de la bande passante</a:t>
            </a:r>
          </a:p>
        </p:txBody>
      </p:sp>
      <p:sp>
        <p:nvSpPr>
          <p:cNvPr id="4" name="Content Placeholder 3">
            <a:extLst>
              <a:ext uri="{FF2B5EF4-FFF2-40B4-BE49-F238E27FC236}">
                <a16:creationId xmlns:a16="http://schemas.microsoft.com/office/drawing/2014/main" id="{A4EF841D-3C4C-0D41-9A8A-23EC2874E5ED}"/>
              </a:ext>
            </a:extLst>
          </p:cNvPr>
          <p:cNvSpPr>
            <a:spLocks noGrp="1"/>
          </p:cNvSpPr>
          <p:nvPr>
            <p:ph idx="1"/>
          </p:nvPr>
        </p:nvSpPr>
        <p:spPr>
          <a:xfrm>
            <a:off x="474662" y="820615"/>
            <a:ext cx="8280057" cy="3601119"/>
          </a:xfrm>
        </p:spPr>
        <p:txBody>
          <a:bodyPr/>
          <a:lstStyle/>
          <a:p>
            <a:pPr marL="0" indent="0" algn="l" rtl="0"/>
            <a:r>
              <a:rPr lang="fr-FR">
                <a:solidFill>
                  <a:srgbClr val="000000"/>
                </a:solidFill>
              </a:rPr>
              <a:t>Latence</a:t>
            </a:r>
          </a:p>
          <a:p>
            <a:pPr marL="415985" lvl="1" indent="-342900" rtl="0">
              <a:buFont typeface="Arial" panose="020B0604020202020204" pitchFamily="34" charset="0"/>
              <a:buChar char="•"/>
            </a:pPr>
            <a:r>
              <a:rPr lang="fr-FR">
                <a:solidFill>
                  <a:srgbClr val="000000"/>
                </a:solidFill>
              </a:rPr>
              <a:t>Temps, y compris les retards, nécessaire pour que les données voyagent d'un point donné à un autre</a:t>
            </a:r>
          </a:p>
          <a:p>
            <a:pPr marL="0" indent="0" algn="l" rtl="0"/>
            <a:r>
              <a:rPr lang="fr-FR">
                <a:solidFill>
                  <a:srgbClr val="000000"/>
                </a:solidFill>
              </a:rPr>
              <a:t>Débit (Throughput)</a:t>
            </a:r>
          </a:p>
          <a:p>
            <a:pPr marL="415985" lvl="1" indent="-342900" rtl="0">
              <a:buFont typeface="Arial" panose="020B0604020202020204" pitchFamily="34" charset="0"/>
              <a:buChar char="•"/>
            </a:pPr>
            <a:r>
              <a:rPr lang="fr-FR">
                <a:solidFill>
                  <a:srgbClr val="000000"/>
                </a:solidFill>
              </a:rPr>
              <a:t>La mesure du transfert de bits à travers le média sur une période de temps donnée</a:t>
            </a:r>
          </a:p>
          <a:p>
            <a:pPr marL="0" indent="0" algn="l" rtl="0"/>
            <a:r>
              <a:rPr lang="fr-FR">
                <a:solidFill>
                  <a:srgbClr val="000000"/>
                </a:solidFill>
              </a:rPr>
              <a:t>Débit applicatif (Goodput)</a:t>
            </a:r>
          </a:p>
          <a:p>
            <a:pPr marL="415985" lvl="1" indent="-342900" rtl="0">
              <a:buFont typeface="Arial" panose="020B0604020202020204" pitchFamily="34" charset="0"/>
              <a:buChar char="•"/>
            </a:pPr>
            <a:r>
              <a:rPr lang="fr-FR">
                <a:solidFill>
                  <a:srgbClr val="000000"/>
                </a:solidFill>
              </a:rPr>
              <a:t>La mesure des données utilisables transférées sur une période donnée</a:t>
            </a:r>
          </a:p>
          <a:p>
            <a:pPr marL="415985" lvl="1" indent="-342900" rtl="0">
              <a:buFont typeface="Arial" panose="020B0604020202020204" pitchFamily="34" charset="0"/>
              <a:buChar char="•"/>
            </a:pPr>
            <a:r>
              <a:rPr lang="fr-FR">
                <a:solidFill>
                  <a:srgbClr val="000000"/>
                </a:solidFill>
              </a:rPr>
              <a:t>Débit applicatif = Débit - frais généraux de trafic</a:t>
            </a:r>
          </a:p>
        </p:txBody>
      </p:sp>
    </p:spTree>
    <p:extLst>
      <p:ext uri="{BB962C8B-B14F-4D97-AF65-F5344CB8AC3E}">
        <p14:creationId xmlns:p14="http://schemas.microsoft.com/office/powerpoint/2010/main" val="1405309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c15="http://schemas.microsoft.com/office/drawing/2012/chart" xmlns:c="http://schemas.openxmlformats.org/drawingml/2006/chart"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88160"/>
            <a:ext cx="7848344" cy="929640"/>
          </a:xfrm>
        </p:spPr>
        <p:txBody>
          <a:bodyPr/>
          <a:lstStyle/>
          <a:p>
            <a:pPr rtl="0"/>
            <a:r>
              <a:rPr lang="fr-FR">
                <a:solidFill>
                  <a:schemeClr val="accent5">
                    <a:lumMod val="40000"/>
                    <a:lumOff val="60000"/>
                  </a:schemeClr>
                </a:solidFill>
              </a:rPr>
              <a:t>4.3 Câblage en cuivre</a:t>
            </a:r>
          </a:p>
        </p:txBody>
      </p:sp>
    </p:spTree>
    <p:custDataLst>
      <p:tags r:id="rId1"/>
    </p:custDataLst>
    <p:extLst>
      <p:ext uri="{BB962C8B-B14F-4D97-AF65-F5344CB8AC3E}">
        <p14:creationId xmlns:p14="http://schemas.microsoft.com/office/powerpoint/2010/main" val="473391011"/>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pPr rtl="0"/>
            <a:r>
              <a:rPr lang="fr-FR" sz="1600"/>
              <a:t>Câbles en cuivre</a:t>
            </a:r>
            <a:br>
              <a:rPr lang="en-US" dirty="0"/>
            </a:br>
            <a:r>
              <a:rPr lang="fr-FR" sz="2400"/>
              <a:t>Caractéristiques des câbles en cuivre</a:t>
            </a:r>
          </a:p>
        </p:txBody>
      </p:sp>
      <p:sp>
        <p:nvSpPr>
          <p:cNvPr id="5" name="Content Placeholder 4">
            <a:extLst>
              <a:ext uri="{FF2B5EF4-FFF2-40B4-BE49-F238E27FC236}">
                <a16:creationId xmlns:a16="http://schemas.microsoft.com/office/drawing/2014/main" id="{CC4F0493-B526-DE4A-B220-F79C82C4F124}"/>
              </a:ext>
            </a:extLst>
          </p:cNvPr>
          <p:cNvSpPr>
            <a:spLocks noGrp="1"/>
          </p:cNvSpPr>
          <p:nvPr>
            <p:ph idx="1"/>
          </p:nvPr>
        </p:nvSpPr>
        <p:spPr>
          <a:xfrm>
            <a:off x="431971" y="902311"/>
            <a:ext cx="8280057" cy="3505566"/>
          </a:xfrm>
        </p:spPr>
        <p:txBody>
          <a:bodyPr/>
          <a:lstStyle/>
          <a:p>
            <a:pPr marL="0" indent="0" algn="l" rtl="0"/>
            <a:r>
              <a:rPr lang="fr-FR" sz="1600">
                <a:solidFill>
                  <a:srgbClr val="000000"/>
                </a:solidFill>
              </a:rPr>
              <a:t>Le câblage en cuivre est le type de câblage le plus courant utilisé dans les réseaux aujourd'hui. Il est peu coûteux, facile à installer et présente une faible résistance à la circulation du courant électrique.</a:t>
            </a:r>
          </a:p>
          <a:p>
            <a:pPr marL="0" indent="0" algn="l" rtl="0"/>
            <a:r>
              <a:rPr lang="fr-FR" sz="1600">
                <a:solidFill>
                  <a:srgbClr val="000000"/>
                </a:solidFill>
              </a:rPr>
              <a:t>Restrictions:</a:t>
            </a:r>
          </a:p>
          <a:p>
            <a:pPr marL="415985" lvl="1" indent="-342900" rtl="0">
              <a:buFont typeface="Arial" panose="020B0604020202020204" pitchFamily="34" charset="0"/>
              <a:buChar char="•"/>
            </a:pPr>
            <a:r>
              <a:rPr lang="fr-FR">
                <a:solidFill>
                  <a:srgbClr val="000000"/>
                </a:solidFill>
              </a:rPr>
              <a:t>Atténuation — Plus les signaux électriques doivent circuler longtemps, plus ils sont faibles. </a:t>
            </a:r>
          </a:p>
          <a:p>
            <a:pPr marL="415985" lvl="1" indent="-342900" rtl="0">
              <a:buFont typeface="Arial" panose="020B0604020202020204" pitchFamily="34" charset="0"/>
              <a:buChar char="•"/>
            </a:pPr>
            <a:r>
              <a:rPr lang="fr-FR">
                <a:solidFill>
                  <a:srgbClr val="000000"/>
                </a:solidFill>
              </a:rPr>
              <a:t>Le signal électrique est susceptible d'interférences provenant de deux sources, ce qui peut déformer et corrompre les signaux de données (interférences électromagnétiques (EMI) et interférences radio (RFI) et diaphonie).</a:t>
            </a:r>
          </a:p>
          <a:p>
            <a:pPr marL="0" indent="0" algn="l" rtl="0"/>
            <a:r>
              <a:rPr lang="fr-FR" sz="1600">
                <a:solidFill>
                  <a:srgbClr val="000000"/>
                </a:solidFill>
              </a:rPr>
              <a:t>Atténuation:</a:t>
            </a:r>
          </a:p>
          <a:p>
            <a:pPr marL="415985" lvl="1" indent="-342900" rtl="0">
              <a:buFont typeface="Arial" panose="020B0604020202020204" pitchFamily="34" charset="0"/>
              <a:buChar char="•"/>
            </a:pPr>
            <a:r>
              <a:rPr lang="fr-FR">
                <a:solidFill>
                  <a:srgbClr val="000000"/>
                </a:solidFill>
              </a:rPr>
              <a:t>Le strict respect des limites de longueur des câbles permettra de réduire l'atténuation.</a:t>
            </a:r>
          </a:p>
          <a:p>
            <a:pPr marL="415985" lvl="1" indent="-342900" rtl="0">
              <a:buFont typeface="Arial" panose="020B0604020202020204" pitchFamily="34" charset="0"/>
              <a:buChar char="•"/>
            </a:pPr>
            <a:r>
              <a:rPr lang="fr-FR">
                <a:solidFill>
                  <a:srgbClr val="000000"/>
                </a:solidFill>
              </a:rPr>
              <a:t>Certains types de câbles en cuivre atténuent l'EMI et la RFI en utilisant le blindage métallique et la mise à la terre.</a:t>
            </a:r>
          </a:p>
          <a:p>
            <a:pPr marL="415985" lvl="1" indent="-342900" rtl="0">
              <a:buFont typeface="Arial" panose="020B0604020202020204" pitchFamily="34" charset="0"/>
              <a:buChar char="•"/>
            </a:pPr>
            <a:r>
              <a:rPr lang="fr-FR">
                <a:solidFill>
                  <a:srgbClr val="000000"/>
                </a:solidFill>
              </a:rPr>
              <a:t>Certains types de câbles en cuivre atténuent la diaphonie en tordant les fils de paires de circuits opposés ensemble.</a:t>
            </a:r>
          </a:p>
        </p:txBody>
      </p:sp>
    </p:spTree>
    <p:extLst>
      <p:ext uri="{BB962C8B-B14F-4D97-AF65-F5344CB8AC3E}">
        <p14:creationId xmlns:p14="http://schemas.microsoft.com/office/powerpoint/2010/main" val="3945797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c15="http://schemas.microsoft.com/office/drawing/2012/chart" xmlns:c="http://schemas.openxmlformats.org/drawingml/2006/chart"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pPr rtl="0"/>
            <a:r>
              <a:rPr lang="fr-FR" sz="1600"/>
              <a:t>Câblage en cuivre</a:t>
            </a:r>
            <a:br>
              <a:rPr lang="en-US" dirty="0"/>
            </a:br>
            <a:r>
              <a:rPr lang="fr-FR" sz="2400"/>
              <a:t>Types de câblage en cuivre</a:t>
            </a:r>
          </a:p>
        </p:txBody>
      </p:sp>
      <p:pic>
        <p:nvPicPr>
          <p:cNvPr id="4" name="Picture 3"/>
          <p:cNvPicPr>
            <a:picLocks noChangeAspect="1"/>
          </p:cNvPicPr>
          <p:nvPr/>
        </p:nvPicPr>
        <p:blipFill>
          <a:blip r:embed="rId3"/>
          <a:stretch>
            <a:fillRect/>
          </a:stretch>
        </p:blipFill>
        <p:spPr>
          <a:xfrm>
            <a:off x="1732078" y="647504"/>
            <a:ext cx="5404014" cy="3963825"/>
          </a:xfrm>
          <a:prstGeom prst="rect">
            <a:avLst/>
          </a:prstGeom>
        </p:spPr>
      </p:pic>
    </p:spTree>
    <p:extLst>
      <p:ext uri="{BB962C8B-B14F-4D97-AF65-F5344CB8AC3E}">
        <p14:creationId xmlns:p14="http://schemas.microsoft.com/office/powerpoint/2010/main" val="27650302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c15="http://schemas.microsoft.com/office/drawing/2012/chart" xmlns:c="http://schemas.openxmlformats.org/drawingml/2006/chart"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pPr rtl="0"/>
            <a:r>
              <a:rPr lang="fr-FR" sz="1600"/>
              <a:t>Câbles en cuivre</a:t>
            </a:r>
            <a:br>
              <a:rPr lang="en-US" dirty="0"/>
            </a:br>
            <a:r>
              <a:rPr lang="fr-FR" sz="2400"/>
              <a:t>Paire torsadée non blindée (UTP)</a:t>
            </a:r>
          </a:p>
        </p:txBody>
      </p:sp>
      <p:sp>
        <p:nvSpPr>
          <p:cNvPr id="8" name="TextBox 7">
            <a:extLst>
              <a:ext uri="{FF2B5EF4-FFF2-40B4-BE49-F238E27FC236}">
                <a16:creationId xmlns:a16="http://schemas.microsoft.com/office/drawing/2014/main" id="{ED05A705-AD6D-F040-9963-71FFC072A0AC}"/>
              </a:ext>
            </a:extLst>
          </p:cNvPr>
          <p:cNvSpPr txBox="1"/>
          <p:nvPr/>
        </p:nvSpPr>
        <p:spPr>
          <a:xfrm>
            <a:off x="4887179" y="731837"/>
            <a:ext cx="3940297" cy="3539430"/>
          </a:xfrm>
          <a:prstGeom prst="rect">
            <a:avLst/>
          </a:prstGeom>
          <a:noFill/>
        </p:spPr>
        <p:txBody>
          <a:bodyPr wrap="square" rtlCol="0">
            <a:spAutoFit/>
          </a:bodyPr>
          <a:lstStyle/>
          <a:p>
            <a:pPr marL="285750" indent="-285750" rtl="0">
              <a:buFont typeface="Arial" panose="020B0604020202020204" pitchFamily="34" charset="0"/>
              <a:buChar char="•"/>
            </a:pPr>
            <a:r>
              <a:rPr lang="fr-FR" sz="1600">
                <a:solidFill>
                  <a:srgbClr val="000000"/>
                </a:solidFill>
              </a:rPr>
              <a:t>Le câblage UTP est le support réseau en cuivre le plus courant.</a:t>
            </a:r>
          </a:p>
          <a:p>
            <a:pPr marL="285750" indent="-285750" rtl="0">
              <a:buFont typeface="Arial" panose="020B0604020202020204" pitchFamily="34" charset="0"/>
              <a:buChar char="•"/>
            </a:pPr>
            <a:r>
              <a:rPr lang="fr-FR" sz="1600">
                <a:solidFill>
                  <a:srgbClr val="000000"/>
                </a:solidFill>
              </a:rPr>
              <a:t>Terminés par des connecteurs RJ-45.</a:t>
            </a:r>
          </a:p>
          <a:p>
            <a:pPr marL="285750" indent="-285750" rtl="0">
              <a:buFont typeface="Arial" panose="020B0604020202020204" pitchFamily="34" charset="0"/>
              <a:buChar char="•"/>
            </a:pPr>
            <a:r>
              <a:rPr lang="fr-FR" sz="1600">
                <a:solidFill>
                  <a:srgbClr val="000000"/>
                </a:solidFill>
              </a:rPr>
              <a:t>Interconnecte les hôtes avec des dispositifs de réseau intermédiaires.</a:t>
            </a:r>
          </a:p>
          <a:p>
            <a:pPr marL="285750" indent="-285750">
              <a:buFont typeface="Arial" panose="020B0604020202020204" pitchFamily="34" charset="0"/>
              <a:buChar char="•"/>
            </a:pPr>
            <a:endParaRPr lang="en-US" sz="1600" dirty="0">
              <a:solidFill>
                <a:srgbClr val="000000"/>
              </a:solidFill>
            </a:endParaRPr>
          </a:p>
          <a:p>
            <a:pPr rtl="0"/>
            <a:r>
              <a:rPr lang="fr-FR" sz="1600">
                <a:solidFill>
                  <a:srgbClr val="000000"/>
                </a:solidFill>
              </a:rPr>
              <a:t>Principales caractéristiques de l'UTP</a:t>
            </a:r>
          </a:p>
          <a:p>
            <a:pPr marL="342900" indent="-342900" rtl="0">
              <a:buFont typeface="+mj-lt"/>
              <a:buAutoNum type="arabicPeriod"/>
            </a:pPr>
            <a:r>
              <a:rPr lang="fr-FR" sz="1600">
                <a:solidFill>
                  <a:srgbClr val="000000"/>
                </a:solidFill>
              </a:rPr>
              <a:t>La gaine externe protège le fil de cuivre contre les dommages physiques</a:t>
            </a:r>
          </a:p>
          <a:p>
            <a:pPr marL="342900" indent="-342900" rtl="0">
              <a:buFont typeface="+mj-lt"/>
              <a:buAutoNum type="arabicPeriod"/>
            </a:pPr>
            <a:r>
              <a:rPr lang="fr-FR" sz="1600">
                <a:solidFill>
                  <a:srgbClr val="000000"/>
                </a:solidFill>
              </a:rPr>
              <a:t>Les paires torsadées protègent le signal des interférences.</a:t>
            </a:r>
          </a:p>
          <a:p>
            <a:pPr marL="342900" indent="-342900" rtl="0">
              <a:buFont typeface="+mj-lt"/>
              <a:buAutoNum type="arabicPeriod"/>
            </a:pPr>
            <a:r>
              <a:rPr lang="fr-FR" sz="1600">
                <a:solidFill>
                  <a:srgbClr val="000000"/>
                </a:solidFill>
              </a:rPr>
              <a:t>Isolation en plastique à code couleur isole électriquement les fils entre eux et identifie chaque paire</a:t>
            </a:r>
          </a:p>
        </p:txBody>
      </p:sp>
      <p:pic>
        <p:nvPicPr>
          <p:cNvPr id="6" name="Content Placeholder 5">
            <a:extLst>
              <a:ext uri="{FF2B5EF4-FFF2-40B4-BE49-F238E27FC236}">
                <a16:creationId xmlns:a16="http://schemas.microsoft.com/office/drawing/2014/main" id="{2EC31CAE-F2A8-9644-AE28-6D73094DBEC1}"/>
              </a:ext>
            </a:extLst>
          </p:cNvPr>
          <p:cNvPicPr>
            <a:picLocks noGrp="1" noChangeAspect="1"/>
          </p:cNvPicPr>
          <p:nvPr>
            <p:ph idx="1"/>
          </p:nvPr>
        </p:nvPicPr>
        <p:blipFill>
          <a:blip r:embed="rId3"/>
          <a:stretch>
            <a:fillRect/>
          </a:stretch>
        </p:blipFill>
        <p:spPr>
          <a:xfrm>
            <a:off x="0" y="1583715"/>
            <a:ext cx="4648200" cy="2273300"/>
          </a:xfrm>
        </p:spPr>
      </p:pic>
    </p:spTree>
    <p:extLst>
      <p:ext uri="{BB962C8B-B14F-4D97-AF65-F5344CB8AC3E}">
        <p14:creationId xmlns:p14="http://schemas.microsoft.com/office/powerpoint/2010/main" val="1775858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c15="http://schemas.microsoft.com/office/drawing/2012/chart" xmlns:c="http://schemas.openxmlformats.org/drawingml/2006/chart"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pPr rtl="0"/>
            <a:r>
              <a:rPr lang="fr-FR" sz="1600"/>
              <a:t>Câbles en cuivre</a:t>
            </a:r>
            <a:br>
              <a:rPr lang="en-US" dirty="0"/>
            </a:br>
            <a:r>
              <a:rPr lang="fr-FR" sz="2400"/>
              <a:t>Paire torsadée blindée (STP)</a:t>
            </a:r>
          </a:p>
        </p:txBody>
      </p:sp>
      <p:sp>
        <p:nvSpPr>
          <p:cNvPr id="8" name="TextBox 7">
            <a:extLst>
              <a:ext uri="{FF2B5EF4-FFF2-40B4-BE49-F238E27FC236}">
                <a16:creationId xmlns:a16="http://schemas.microsoft.com/office/drawing/2014/main" id="{ED05A705-AD6D-F040-9963-71FFC072A0AC}"/>
              </a:ext>
            </a:extLst>
          </p:cNvPr>
          <p:cNvSpPr txBox="1"/>
          <p:nvPr/>
        </p:nvSpPr>
        <p:spPr>
          <a:xfrm>
            <a:off x="5004411" y="309592"/>
            <a:ext cx="3940297" cy="4524315"/>
          </a:xfrm>
          <a:prstGeom prst="rect">
            <a:avLst/>
          </a:prstGeom>
          <a:noFill/>
        </p:spPr>
        <p:txBody>
          <a:bodyPr wrap="square" rtlCol="0">
            <a:spAutoFit/>
          </a:bodyPr>
          <a:lstStyle/>
          <a:p>
            <a:pPr marL="285750" indent="-285750" rtl="0">
              <a:buFont typeface="Arial" panose="020B0604020202020204" pitchFamily="34" charset="0"/>
              <a:buChar char="•"/>
            </a:pPr>
            <a:r>
              <a:rPr lang="fr-FR" sz="1600">
                <a:solidFill>
                  <a:srgbClr val="000000"/>
                </a:solidFill>
              </a:rPr>
              <a:t>Une meilleure protection contre le bruit que l'UTP</a:t>
            </a:r>
          </a:p>
          <a:p>
            <a:pPr marL="285750" indent="-285750" rtl="0">
              <a:buFont typeface="Arial" panose="020B0604020202020204" pitchFamily="34" charset="0"/>
              <a:buChar char="•"/>
            </a:pPr>
            <a:r>
              <a:rPr lang="fr-FR" sz="1600">
                <a:solidFill>
                  <a:srgbClr val="000000"/>
                </a:solidFill>
              </a:rPr>
              <a:t>Plus cher que UTP</a:t>
            </a:r>
          </a:p>
          <a:p>
            <a:pPr marL="285750" indent="-285750" rtl="0">
              <a:buFont typeface="Arial" panose="020B0604020202020204" pitchFamily="34" charset="0"/>
              <a:buChar char="•"/>
            </a:pPr>
            <a:r>
              <a:rPr lang="fr-FR" sz="1600">
                <a:solidFill>
                  <a:srgbClr val="000000"/>
                </a:solidFill>
              </a:rPr>
              <a:t>Plus difficile à installer que UTP</a:t>
            </a:r>
          </a:p>
          <a:p>
            <a:pPr marL="285750" indent="-285750" rtl="0">
              <a:buFont typeface="Arial" panose="020B0604020202020204" pitchFamily="34" charset="0"/>
              <a:buChar char="•"/>
            </a:pPr>
            <a:r>
              <a:rPr lang="fr-FR" sz="1600">
                <a:solidFill>
                  <a:srgbClr val="000000"/>
                </a:solidFill>
              </a:rPr>
              <a:t>Terminés par des connecteurs RJ-45.</a:t>
            </a:r>
          </a:p>
          <a:p>
            <a:pPr marL="285750" indent="-285750" rtl="0">
              <a:buFont typeface="Arial" panose="020B0604020202020204" pitchFamily="34" charset="0"/>
              <a:buChar char="•"/>
            </a:pPr>
            <a:r>
              <a:rPr lang="fr-FR" sz="1600">
                <a:solidFill>
                  <a:srgbClr val="000000"/>
                </a:solidFill>
              </a:rPr>
              <a:t>Interconnecte les hôtes avec des dispositifs de réseau intermédiaires.</a:t>
            </a:r>
          </a:p>
          <a:p>
            <a:pPr marL="285750" indent="-285750">
              <a:buFont typeface="Arial" panose="020B0604020202020204" pitchFamily="34" charset="0"/>
              <a:buChar char="•"/>
            </a:pPr>
            <a:endParaRPr lang="en-US" sz="1600" dirty="0">
              <a:solidFill>
                <a:srgbClr val="000000"/>
              </a:solidFill>
            </a:endParaRPr>
          </a:p>
          <a:p>
            <a:pPr rtl="0"/>
            <a:r>
              <a:rPr lang="fr-FR" sz="1600">
                <a:solidFill>
                  <a:srgbClr val="000000"/>
                </a:solidFill>
              </a:rPr>
              <a:t>Caractéristiques principales de STP</a:t>
            </a:r>
          </a:p>
          <a:p>
            <a:pPr marL="342900" indent="-342900" rtl="0">
              <a:buFont typeface="+mj-lt"/>
              <a:buAutoNum type="arabicPeriod"/>
            </a:pPr>
            <a:r>
              <a:rPr lang="fr-FR" sz="1600">
                <a:solidFill>
                  <a:srgbClr val="000000"/>
                </a:solidFill>
              </a:rPr>
              <a:t>La gaine externe protège le fil de cuivre contre les dommages physiques</a:t>
            </a:r>
          </a:p>
          <a:p>
            <a:pPr marL="342900" indent="-342900" rtl="0">
              <a:buFont typeface="+mj-lt"/>
              <a:buAutoNum type="arabicPeriod"/>
            </a:pPr>
            <a:r>
              <a:rPr lang="fr-FR" sz="1600">
                <a:solidFill>
                  <a:srgbClr val="000000"/>
                </a:solidFill>
              </a:rPr>
              <a:t>Le blindage tressé ou en feuille offre une protection EMI/RFI</a:t>
            </a:r>
          </a:p>
          <a:p>
            <a:pPr marL="342900" indent="-342900" rtl="0">
              <a:buFont typeface="+mj-lt"/>
              <a:buAutoNum type="arabicPeriod"/>
            </a:pPr>
            <a:r>
              <a:rPr lang="fr-FR" sz="1600">
                <a:solidFill>
                  <a:srgbClr val="000000"/>
                </a:solidFill>
              </a:rPr>
              <a:t>Le blindage en aluminium pour chaque paire de fils offre une protection EMI/RFI</a:t>
            </a:r>
          </a:p>
          <a:p>
            <a:pPr marL="342900" indent="-342900" rtl="0">
              <a:buFont typeface="+mj-lt"/>
              <a:buAutoNum type="arabicPeriod"/>
            </a:pPr>
            <a:r>
              <a:rPr lang="fr-FR" sz="1600">
                <a:solidFill>
                  <a:srgbClr val="000000"/>
                </a:solidFill>
              </a:rPr>
              <a:t>Isolation en plastique à code couleur isole électriquement les fils entre eux et identifie chaque paire</a:t>
            </a:r>
          </a:p>
          <a:p>
            <a:endParaRPr lang="en-US" sz="1600" dirty="0">
              <a:solidFill>
                <a:srgbClr val="000000"/>
              </a:solidFill>
            </a:endParaRPr>
          </a:p>
        </p:txBody>
      </p:sp>
      <p:pic>
        <p:nvPicPr>
          <p:cNvPr id="9" name="Content Placeholder 8">
            <a:extLst>
              <a:ext uri="{FF2B5EF4-FFF2-40B4-BE49-F238E27FC236}">
                <a16:creationId xmlns:a16="http://schemas.microsoft.com/office/drawing/2014/main" id="{B34FD882-F1AD-1C49-ABA6-6BCF3CF4E9AA}"/>
              </a:ext>
            </a:extLst>
          </p:cNvPr>
          <p:cNvPicPr>
            <a:picLocks noGrp="1" noChangeAspect="1"/>
          </p:cNvPicPr>
          <p:nvPr>
            <p:ph idx="1"/>
          </p:nvPr>
        </p:nvPicPr>
        <p:blipFill>
          <a:blip r:embed="rId3"/>
          <a:stretch>
            <a:fillRect/>
          </a:stretch>
        </p:blipFill>
        <p:spPr>
          <a:xfrm>
            <a:off x="469533" y="1661869"/>
            <a:ext cx="4394200" cy="2070100"/>
          </a:xfrm>
          <a:prstGeom prst="rect">
            <a:avLst/>
          </a:prstGeom>
        </p:spPr>
      </p:pic>
    </p:spTree>
    <p:extLst>
      <p:ext uri="{BB962C8B-B14F-4D97-AF65-F5344CB8AC3E}">
        <p14:creationId xmlns:p14="http://schemas.microsoft.com/office/powerpoint/2010/main" val="2925943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c15="http://schemas.microsoft.com/office/drawing/2012/chart" xmlns:c="http://schemas.openxmlformats.org/drawingml/2006/chart"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pPr rtl="0"/>
            <a:r>
              <a:rPr lang="fr-FR" sz="1600"/>
              <a:t>Câblage en cuivre</a:t>
            </a:r>
            <a:br>
              <a:rPr lang="en-US" dirty="0"/>
            </a:br>
            <a:r>
              <a:rPr lang="fr-FR" sz="2400"/>
              <a:t>Câble coaxial</a:t>
            </a:r>
          </a:p>
        </p:txBody>
      </p:sp>
      <p:sp>
        <p:nvSpPr>
          <p:cNvPr id="7" name="TextBox 6">
            <a:extLst>
              <a:ext uri="{FF2B5EF4-FFF2-40B4-BE49-F238E27FC236}">
                <a16:creationId xmlns:a16="http://schemas.microsoft.com/office/drawing/2014/main" id="{B102DE77-35D1-784E-B1FC-70E9B4C07BE8}"/>
              </a:ext>
            </a:extLst>
          </p:cNvPr>
          <p:cNvSpPr txBox="1"/>
          <p:nvPr/>
        </p:nvSpPr>
        <p:spPr>
          <a:xfrm>
            <a:off x="241359" y="731837"/>
            <a:ext cx="4641726" cy="3970318"/>
          </a:xfrm>
          <a:prstGeom prst="rect">
            <a:avLst/>
          </a:prstGeom>
          <a:noFill/>
        </p:spPr>
        <p:txBody>
          <a:bodyPr wrap="square" rtlCol="0">
            <a:spAutoFit/>
          </a:bodyPr>
          <a:lstStyle/>
          <a:p>
            <a:pPr rtl="0"/>
            <a:r>
              <a:rPr lang="fr-FR" sz="1400">
                <a:solidFill>
                  <a:srgbClr val="000000"/>
                </a:solidFill>
              </a:rPr>
              <a:t>Elle se compose des éléments suivants:</a:t>
            </a:r>
          </a:p>
          <a:p>
            <a:pPr marL="342900" indent="-342900" rtl="0">
              <a:buFont typeface="+mj-lt"/>
              <a:buAutoNum type="arabicPeriod"/>
            </a:pPr>
            <a:r>
              <a:rPr lang="fr-FR" sz="1400">
                <a:solidFill>
                  <a:srgbClr val="000000"/>
                </a:solidFill>
              </a:rPr>
              <a:t>Gaine de câble extérieure pour éviter des dommages physiques mineurs</a:t>
            </a:r>
          </a:p>
          <a:p>
            <a:pPr marL="342900" indent="-342900" rtl="0">
              <a:buFont typeface="+mj-lt"/>
              <a:buAutoNum type="arabicPeriod"/>
            </a:pPr>
            <a:r>
              <a:rPr lang="fr-FR" sz="1400">
                <a:solidFill>
                  <a:srgbClr val="000000"/>
                </a:solidFill>
              </a:rPr>
              <a:t>Une tresse de cuivre tissée, ou feuille métallique, sert de deuxième fil dans le circuit et de blindage pour le conducteur interne.</a:t>
            </a:r>
          </a:p>
          <a:p>
            <a:pPr marL="342900" indent="-342900" rtl="0">
              <a:buFont typeface="+mj-lt"/>
              <a:buAutoNum type="arabicPeriod"/>
            </a:pPr>
            <a:r>
              <a:rPr lang="fr-FR" sz="1400">
                <a:solidFill>
                  <a:srgbClr val="000000"/>
                </a:solidFill>
              </a:rPr>
              <a:t>Une couche d'isolation en plastique flexible</a:t>
            </a:r>
          </a:p>
          <a:p>
            <a:pPr marL="342900" indent="-342900" rtl="0">
              <a:buFont typeface="+mj-lt"/>
              <a:buAutoNum type="arabicPeriod"/>
            </a:pPr>
            <a:r>
              <a:rPr lang="fr-FR" sz="1400">
                <a:solidFill>
                  <a:srgbClr val="000000"/>
                </a:solidFill>
              </a:rPr>
              <a:t>Un conducteur en cuivre utilisé pour transmettre les signaux électroniques.</a:t>
            </a:r>
          </a:p>
          <a:p>
            <a:endParaRPr lang="en-US" sz="1400" dirty="0">
              <a:solidFill>
                <a:srgbClr val="000000"/>
              </a:solidFill>
            </a:endParaRPr>
          </a:p>
          <a:p>
            <a:pPr rtl="0"/>
            <a:r>
              <a:rPr lang="fr-FR" sz="1400">
                <a:solidFill>
                  <a:srgbClr val="000000"/>
                </a:solidFill>
              </a:rPr>
              <a:t>Différents types de connecteurs sont utilisés avec un câble coaxial.</a:t>
            </a:r>
          </a:p>
          <a:p>
            <a:endParaRPr lang="en-US" sz="1400" dirty="0">
              <a:solidFill>
                <a:srgbClr val="000000"/>
              </a:solidFill>
            </a:endParaRPr>
          </a:p>
          <a:p>
            <a:pPr rtl="0"/>
            <a:r>
              <a:rPr lang="fr-FR" sz="1400">
                <a:solidFill>
                  <a:srgbClr val="000000"/>
                </a:solidFill>
              </a:rPr>
              <a:t>Utilisé couramment dans les situations suivantes :</a:t>
            </a:r>
          </a:p>
          <a:p>
            <a:pPr marL="285750" indent="-285750" rtl="0">
              <a:buFont typeface="Arial" panose="020B0604020202020204" pitchFamily="34" charset="0"/>
              <a:buChar char="•"/>
            </a:pPr>
            <a:r>
              <a:rPr lang="fr-FR" sz="1400">
                <a:solidFill>
                  <a:srgbClr val="000000"/>
                </a:solidFill>
              </a:rPr>
              <a:t>Installations sans fil</a:t>
            </a:r>
            <a:r>
              <a:rPr lang="fr-FR" sz="1400" b="1">
                <a:solidFill>
                  <a:srgbClr val="000000"/>
                </a:solidFill>
              </a:rPr>
              <a:t>-</a:t>
            </a:r>
            <a:r>
              <a:rPr lang="fr-FR" sz="1400">
                <a:solidFill>
                  <a:srgbClr val="000000"/>
                </a:solidFill>
              </a:rPr>
              <a:t>fixer les antennes aux appareils sans fil</a:t>
            </a:r>
          </a:p>
          <a:p>
            <a:pPr marL="285750" indent="-285750" rtl="0">
              <a:buFont typeface="Arial" panose="020B0604020202020204" pitchFamily="34" charset="0"/>
              <a:buChar char="•"/>
            </a:pPr>
            <a:r>
              <a:rPr lang="fr-FR" sz="1400">
                <a:solidFill>
                  <a:srgbClr val="000000"/>
                </a:solidFill>
              </a:rPr>
              <a:t>Installations d'internet par câble</a:t>
            </a:r>
            <a:r>
              <a:rPr lang="fr-FR" sz="1400" b="1">
                <a:solidFill>
                  <a:srgbClr val="000000"/>
                </a:solidFill>
              </a:rPr>
              <a:t>-</a:t>
            </a:r>
            <a:r>
              <a:rPr lang="fr-FR" sz="1400">
                <a:solidFill>
                  <a:srgbClr val="000000"/>
                </a:solidFill>
              </a:rPr>
              <a:t>câblage des locaux des clients</a:t>
            </a:r>
          </a:p>
        </p:txBody>
      </p:sp>
      <p:pic>
        <p:nvPicPr>
          <p:cNvPr id="6" name="Content Placeholder 5">
            <a:extLst>
              <a:ext uri="{FF2B5EF4-FFF2-40B4-BE49-F238E27FC236}">
                <a16:creationId xmlns:a16="http://schemas.microsoft.com/office/drawing/2014/main" id="{D4D7E851-B888-264E-BD9C-00821E90C266}"/>
              </a:ext>
            </a:extLst>
          </p:cNvPr>
          <p:cNvPicPr>
            <a:picLocks noGrp="1" noChangeAspect="1"/>
          </p:cNvPicPr>
          <p:nvPr>
            <p:ph idx="1"/>
          </p:nvPr>
        </p:nvPicPr>
        <p:blipFill>
          <a:blip r:embed="rId3"/>
          <a:stretch>
            <a:fillRect/>
          </a:stretch>
        </p:blipFill>
        <p:spPr>
          <a:xfrm>
            <a:off x="4996600" y="875488"/>
            <a:ext cx="3831613" cy="1176372"/>
          </a:xfrm>
        </p:spPr>
      </p:pic>
      <p:pic>
        <p:nvPicPr>
          <p:cNvPr id="2" name="Picture 1"/>
          <p:cNvPicPr>
            <a:picLocks noChangeAspect="1"/>
          </p:cNvPicPr>
          <p:nvPr/>
        </p:nvPicPr>
        <p:blipFill>
          <a:blip r:embed="rId4"/>
          <a:stretch>
            <a:fillRect/>
          </a:stretch>
        </p:blipFill>
        <p:spPr>
          <a:xfrm>
            <a:off x="4799565" y="2327486"/>
            <a:ext cx="4028648" cy="1858015"/>
          </a:xfrm>
          <a:prstGeom prst="rect">
            <a:avLst/>
          </a:prstGeom>
        </p:spPr>
      </p:pic>
    </p:spTree>
    <p:extLst>
      <p:ext uri="{BB962C8B-B14F-4D97-AF65-F5344CB8AC3E}">
        <p14:creationId xmlns:p14="http://schemas.microsoft.com/office/powerpoint/2010/main" val="170032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c15="http://schemas.microsoft.com/office/drawing/2012/chart" xmlns:c="http://schemas.openxmlformats.org/drawingml/2006/chart"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88160"/>
            <a:ext cx="7848344" cy="929640"/>
          </a:xfrm>
        </p:spPr>
        <p:txBody>
          <a:bodyPr/>
          <a:lstStyle/>
          <a:p>
            <a:pPr rtl="0"/>
            <a:r>
              <a:rPr lang="fr-FR">
                <a:solidFill>
                  <a:schemeClr val="accent5">
                    <a:lumMod val="40000"/>
                    <a:lumOff val="60000"/>
                  </a:schemeClr>
                </a:solidFill>
              </a:rPr>
              <a:t>4.4 Câblage UTP</a:t>
            </a:r>
          </a:p>
        </p:txBody>
      </p:sp>
    </p:spTree>
    <p:custDataLst>
      <p:tags r:id="rId1"/>
    </p:custDataLst>
    <p:extLst>
      <p:ext uri="{BB962C8B-B14F-4D97-AF65-F5344CB8AC3E}">
        <p14:creationId xmlns:p14="http://schemas.microsoft.com/office/powerpoint/2010/main" val="3049413720"/>
      </p:ext>
    </p:extLst>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pPr rtl="0"/>
            <a:r>
              <a:rPr lang="fr-FR" sz="1600"/>
              <a:t>Câblage UTP</a:t>
            </a:r>
            <a:br>
              <a:rPr lang="en-US" dirty="0"/>
            </a:br>
            <a:r>
              <a:rPr lang="fr-FR" sz="2400"/>
              <a:t>Propriétés du câblage UTP</a:t>
            </a:r>
          </a:p>
        </p:txBody>
      </p:sp>
      <p:sp>
        <p:nvSpPr>
          <p:cNvPr id="5" name="Content Placeholder 4">
            <a:extLst>
              <a:ext uri="{FF2B5EF4-FFF2-40B4-BE49-F238E27FC236}">
                <a16:creationId xmlns:a16="http://schemas.microsoft.com/office/drawing/2014/main" id="{CC4F0493-B526-DE4A-B220-F79C82C4F124}"/>
              </a:ext>
            </a:extLst>
          </p:cNvPr>
          <p:cNvSpPr>
            <a:spLocks noGrp="1"/>
          </p:cNvSpPr>
          <p:nvPr>
            <p:ph idx="1"/>
          </p:nvPr>
        </p:nvSpPr>
        <p:spPr>
          <a:xfrm>
            <a:off x="431971" y="902311"/>
            <a:ext cx="5203285" cy="3505566"/>
          </a:xfrm>
        </p:spPr>
        <p:txBody>
          <a:bodyPr/>
          <a:lstStyle/>
          <a:p>
            <a:pPr marL="0" indent="0" algn="l" rtl="0"/>
            <a:r>
              <a:rPr lang="fr-FR" sz="1800">
                <a:solidFill>
                  <a:srgbClr val="000000"/>
                </a:solidFill>
              </a:rPr>
              <a:t>L'UTP est constitué de quatre paires de fils de cuivre à code de couleur, torsadés ensemble et enveloppés dans une gaine plastique souple. Aucun blindage n'est utilisé. UTP s'appuie sur les propriétés suivantes pour limiter la diaphonie:</a:t>
            </a:r>
          </a:p>
          <a:p>
            <a:pPr marL="415985" lvl="1" indent="-342900" rtl="0">
              <a:buFont typeface="Arial" panose="020B0604020202020204" pitchFamily="34" charset="0"/>
              <a:buChar char="•"/>
            </a:pPr>
            <a:r>
              <a:rPr lang="fr-FR" sz="1600">
                <a:solidFill>
                  <a:srgbClr val="000000"/>
                </a:solidFill>
              </a:rPr>
              <a:t>Annulation - Chaque fil d'une paire de fils utilise une polarité opposée. Un fil est négatif, l'autre fil est positif. Ils sont tordus ensemble et les champs magnétiques s'annulent efficacement et en dehors des EMI/RFI.</a:t>
            </a:r>
          </a:p>
          <a:p>
            <a:pPr marL="415985" lvl="1" indent="-342900" rtl="0">
              <a:buFont typeface="Arial" panose="020B0604020202020204" pitchFamily="34" charset="0"/>
              <a:buChar char="•"/>
            </a:pPr>
            <a:r>
              <a:rPr lang="fr-FR" sz="1600">
                <a:solidFill>
                  <a:srgbClr val="000000"/>
                </a:solidFill>
              </a:rPr>
              <a:t>Variation des torsions par pied dans chaque fil - Chaque fil est tordu d'une quantité différente, ce qui aide à éviter la croix entre les fils du câble.</a:t>
            </a:r>
          </a:p>
        </p:txBody>
      </p:sp>
      <p:pic>
        <p:nvPicPr>
          <p:cNvPr id="4" name="Picture 3">
            <a:extLst>
              <a:ext uri="{FF2B5EF4-FFF2-40B4-BE49-F238E27FC236}">
                <a16:creationId xmlns:a16="http://schemas.microsoft.com/office/drawing/2014/main" id="{BC230FD4-1F3A-1A43-99BD-45B8BE4A0C15}"/>
              </a:ext>
            </a:extLst>
          </p:cNvPr>
          <p:cNvPicPr>
            <a:picLocks noChangeAspect="1"/>
          </p:cNvPicPr>
          <p:nvPr/>
        </p:nvPicPr>
        <p:blipFill>
          <a:blip r:embed="rId3"/>
          <a:stretch>
            <a:fillRect/>
          </a:stretch>
        </p:blipFill>
        <p:spPr>
          <a:xfrm>
            <a:off x="5635256" y="1518154"/>
            <a:ext cx="3387588" cy="1853904"/>
          </a:xfrm>
          <a:prstGeom prst="rect">
            <a:avLst/>
          </a:prstGeom>
        </p:spPr>
      </p:pic>
    </p:spTree>
    <p:extLst>
      <p:ext uri="{BB962C8B-B14F-4D97-AF65-F5344CB8AC3E}">
        <p14:creationId xmlns:p14="http://schemas.microsoft.com/office/powerpoint/2010/main" val="4014795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c15="http://schemas.microsoft.com/office/drawing/2012/chart" xmlns:c="http://schemas.openxmlformats.org/drawingml/2006/chart"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88160"/>
            <a:ext cx="7598042" cy="929640"/>
          </a:xfrm>
        </p:spPr>
        <p:txBody>
          <a:bodyPr/>
          <a:lstStyle/>
          <a:p>
            <a:pPr rtl="0"/>
            <a:r>
              <a:rPr lang="fr-FR">
                <a:solidFill>
                  <a:schemeClr val="accent5">
                    <a:lumMod val="40000"/>
                    <a:lumOff val="60000"/>
                  </a:schemeClr>
                </a:solidFill>
              </a:rPr>
              <a:t>4.1 Objectif de la couche physique</a:t>
            </a:r>
          </a:p>
        </p:txBody>
      </p:sp>
    </p:spTree>
    <p:custDataLst>
      <p:tags r:id="rId1"/>
    </p:custDataLst>
    <p:extLst>
      <p:ext uri="{BB962C8B-B14F-4D97-AF65-F5344CB8AC3E}">
        <p14:creationId xmlns:p14="http://schemas.microsoft.com/office/powerpoint/2010/main" val="673099643"/>
      </p:ext>
    </p:extLst>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5977851" cy="731837"/>
          </a:xfrm>
        </p:spPr>
        <p:txBody>
          <a:bodyPr/>
          <a:lstStyle/>
          <a:p>
            <a:pPr rtl="0"/>
            <a:r>
              <a:rPr lang="fr-FR" sz="1600"/>
              <a:t>Câblage UTP</a:t>
            </a:r>
            <a:br>
              <a:rPr lang="en-US" dirty="0"/>
            </a:br>
            <a:r>
              <a:rPr lang="fr-FR" sz="2400"/>
              <a:t>Normes de câblage et connecteurs UTP</a:t>
            </a:r>
          </a:p>
        </p:txBody>
      </p:sp>
      <p:sp>
        <p:nvSpPr>
          <p:cNvPr id="5" name="Content Placeholder 4">
            <a:extLst>
              <a:ext uri="{FF2B5EF4-FFF2-40B4-BE49-F238E27FC236}">
                <a16:creationId xmlns:a16="http://schemas.microsoft.com/office/drawing/2014/main" id="{CC4F0493-B526-DE4A-B220-F79C82C4F124}"/>
              </a:ext>
            </a:extLst>
          </p:cNvPr>
          <p:cNvSpPr>
            <a:spLocks noGrp="1"/>
          </p:cNvSpPr>
          <p:nvPr>
            <p:ph idx="1"/>
          </p:nvPr>
        </p:nvSpPr>
        <p:spPr>
          <a:xfrm>
            <a:off x="207391" y="731838"/>
            <a:ext cx="5770460" cy="3676040"/>
          </a:xfrm>
        </p:spPr>
        <p:txBody>
          <a:bodyPr/>
          <a:lstStyle/>
          <a:p>
            <a:pPr marL="0" indent="0" algn="l" rtl="0"/>
            <a:r>
              <a:rPr lang="fr-FR" sz="1600">
                <a:solidFill>
                  <a:srgbClr val="000000"/>
                </a:solidFill>
              </a:rPr>
              <a:t>Les normes relatives à l'UTP sont établies par TIA/EIA. TIA/EIA-568 normalise des éléments tels que:</a:t>
            </a:r>
          </a:p>
          <a:p>
            <a:pPr marL="415985" lvl="1" indent="-342900" rtl="0">
              <a:buFont typeface="Arial" panose="020B0604020202020204" pitchFamily="34" charset="0"/>
              <a:buChar char="•"/>
            </a:pPr>
            <a:r>
              <a:rPr lang="fr-FR">
                <a:solidFill>
                  <a:srgbClr val="000000"/>
                </a:solidFill>
              </a:rPr>
              <a:t>Types de câbles</a:t>
            </a:r>
          </a:p>
          <a:p>
            <a:pPr marL="415985" lvl="1" indent="-342900" rtl="0">
              <a:buFont typeface="Arial" panose="020B0604020202020204" pitchFamily="34" charset="0"/>
              <a:buChar char="•"/>
            </a:pPr>
            <a:r>
              <a:rPr lang="fr-FR">
                <a:solidFill>
                  <a:srgbClr val="000000"/>
                </a:solidFill>
              </a:rPr>
              <a:t>Les longueurs de câbles</a:t>
            </a:r>
          </a:p>
          <a:p>
            <a:pPr marL="415985" lvl="1" indent="-342900" rtl="0">
              <a:buFont typeface="Arial" panose="020B0604020202020204" pitchFamily="34" charset="0"/>
              <a:buChar char="•"/>
            </a:pPr>
            <a:r>
              <a:rPr lang="fr-FR">
                <a:solidFill>
                  <a:srgbClr val="000000"/>
                </a:solidFill>
              </a:rPr>
              <a:t>Connecteurs</a:t>
            </a:r>
          </a:p>
          <a:p>
            <a:pPr marL="415985" lvl="1" indent="-342900" rtl="0">
              <a:buFont typeface="Arial" panose="020B0604020202020204" pitchFamily="34" charset="0"/>
              <a:buChar char="•"/>
            </a:pPr>
            <a:r>
              <a:rPr lang="fr-FR">
                <a:solidFill>
                  <a:srgbClr val="000000"/>
                </a:solidFill>
              </a:rPr>
              <a:t>Terminaison du câble</a:t>
            </a:r>
          </a:p>
          <a:p>
            <a:pPr marL="415985" lvl="1" indent="-342900" rtl="0">
              <a:buFont typeface="Arial" panose="020B0604020202020204" pitchFamily="34" charset="0"/>
              <a:buChar char="•"/>
            </a:pPr>
            <a:r>
              <a:rPr lang="fr-FR">
                <a:solidFill>
                  <a:srgbClr val="000000"/>
                </a:solidFill>
              </a:rPr>
              <a:t>Méthodes de test</a:t>
            </a:r>
          </a:p>
          <a:p>
            <a:pPr marL="0" indent="0" algn="l"/>
            <a:endParaRPr lang="en-US" sz="1600" dirty="0">
              <a:solidFill>
                <a:srgbClr val="000000"/>
              </a:solidFill>
            </a:endParaRPr>
          </a:p>
          <a:p>
            <a:pPr marL="0" indent="0" algn="l" rtl="0"/>
            <a:r>
              <a:rPr lang="fr-FR" sz="1600">
                <a:solidFill>
                  <a:srgbClr val="000000"/>
                </a:solidFill>
              </a:rPr>
              <a:t>Les normes électriques pour le câblage en cuivre sont établies par l'IEEE, qui évalue le câble en fonction de ses performances. Exemples incluent:</a:t>
            </a:r>
          </a:p>
          <a:p>
            <a:pPr marL="415985" lvl="1" indent="-342900" rtl="0">
              <a:buFont typeface="Arial" panose="020B0604020202020204" pitchFamily="34" charset="0"/>
              <a:buChar char="•"/>
            </a:pPr>
            <a:r>
              <a:rPr lang="fr-FR">
                <a:solidFill>
                  <a:srgbClr val="000000"/>
                </a:solidFill>
              </a:rPr>
              <a:t>Catégorie 3</a:t>
            </a:r>
          </a:p>
          <a:p>
            <a:pPr marL="415985" lvl="1" indent="-342900" rtl="0">
              <a:buFont typeface="Arial" panose="020B0604020202020204" pitchFamily="34" charset="0"/>
              <a:buChar char="•"/>
            </a:pPr>
            <a:r>
              <a:rPr lang="fr-FR">
                <a:solidFill>
                  <a:srgbClr val="000000"/>
                </a:solidFill>
              </a:rPr>
              <a:t>Catégorie 5 et 5e</a:t>
            </a:r>
          </a:p>
          <a:p>
            <a:pPr marL="415985" lvl="1" indent="-342900" rtl="0">
              <a:buFont typeface="Arial" panose="020B0604020202020204" pitchFamily="34" charset="0"/>
              <a:buChar char="•"/>
            </a:pPr>
            <a:r>
              <a:rPr lang="fr-FR">
                <a:solidFill>
                  <a:srgbClr val="000000"/>
                </a:solidFill>
              </a:rPr>
              <a:t>Catégorie 6</a:t>
            </a:r>
          </a:p>
          <a:p>
            <a:pPr marL="0" indent="0" algn="l"/>
            <a:endParaRPr lang="en-US" sz="1600" dirty="0">
              <a:solidFill>
                <a:srgbClr val="000000"/>
              </a:solidFill>
            </a:endParaRPr>
          </a:p>
        </p:txBody>
      </p:sp>
      <p:pic>
        <p:nvPicPr>
          <p:cNvPr id="6" name="Picture 5">
            <a:extLst>
              <a:ext uri="{FF2B5EF4-FFF2-40B4-BE49-F238E27FC236}">
                <a16:creationId xmlns:a16="http://schemas.microsoft.com/office/drawing/2014/main" id="{2DB226B2-F9C7-5842-91A8-DBB12759BE48}"/>
              </a:ext>
            </a:extLst>
          </p:cNvPr>
          <p:cNvPicPr>
            <a:picLocks noChangeAspect="1"/>
          </p:cNvPicPr>
          <p:nvPr/>
        </p:nvPicPr>
        <p:blipFill>
          <a:blip r:embed="rId3"/>
          <a:stretch>
            <a:fillRect/>
          </a:stretch>
        </p:blipFill>
        <p:spPr>
          <a:xfrm>
            <a:off x="5977851" y="365918"/>
            <a:ext cx="2797934" cy="4306460"/>
          </a:xfrm>
          <a:prstGeom prst="rect">
            <a:avLst/>
          </a:prstGeom>
        </p:spPr>
      </p:pic>
    </p:spTree>
    <p:extLst>
      <p:ext uri="{BB962C8B-B14F-4D97-AF65-F5344CB8AC3E}">
        <p14:creationId xmlns:p14="http://schemas.microsoft.com/office/powerpoint/2010/main" val="460195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c15="http://schemas.microsoft.com/office/drawing/2012/chart" xmlns:c="http://schemas.openxmlformats.org/drawingml/2006/chart"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pPr rtl="0"/>
            <a:r>
              <a:rPr lang="fr-FR" sz="1600"/>
              <a:t>Câblage UTP</a:t>
            </a:r>
            <a:br>
              <a:rPr lang="en-US" dirty="0"/>
            </a:br>
            <a:r>
              <a:rPr lang="fr-FR" sz="2400"/>
              <a:t>Normes de câblage et connecteurs UTP (suite)</a:t>
            </a:r>
          </a:p>
        </p:txBody>
      </p:sp>
      <p:pic>
        <p:nvPicPr>
          <p:cNvPr id="4" name="Picture 3">
            <a:extLst>
              <a:ext uri="{FF2B5EF4-FFF2-40B4-BE49-F238E27FC236}">
                <a16:creationId xmlns:a16="http://schemas.microsoft.com/office/drawing/2014/main" id="{BA3FD6E4-4BF3-4240-BC13-7B676A9FDF9A}"/>
              </a:ext>
            </a:extLst>
          </p:cNvPr>
          <p:cNvPicPr>
            <a:picLocks noChangeAspect="1"/>
          </p:cNvPicPr>
          <p:nvPr/>
        </p:nvPicPr>
        <p:blipFill>
          <a:blip r:embed="rId3"/>
          <a:stretch>
            <a:fillRect/>
          </a:stretch>
        </p:blipFill>
        <p:spPr>
          <a:xfrm>
            <a:off x="681322" y="731837"/>
            <a:ext cx="1152743" cy="1741377"/>
          </a:xfrm>
          <a:prstGeom prst="rect">
            <a:avLst/>
          </a:prstGeom>
        </p:spPr>
      </p:pic>
      <p:pic>
        <p:nvPicPr>
          <p:cNvPr id="8" name="Picture 7">
            <a:extLst>
              <a:ext uri="{FF2B5EF4-FFF2-40B4-BE49-F238E27FC236}">
                <a16:creationId xmlns:a16="http://schemas.microsoft.com/office/drawing/2014/main" id="{6E38D7A7-C224-F948-BC38-6EB511F63870}"/>
              </a:ext>
            </a:extLst>
          </p:cNvPr>
          <p:cNvPicPr>
            <a:picLocks noChangeAspect="1"/>
          </p:cNvPicPr>
          <p:nvPr/>
        </p:nvPicPr>
        <p:blipFill>
          <a:blip r:embed="rId4"/>
          <a:stretch>
            <a:fillRect/>
          </a:stretch>
        </p:blipFill>
        <p:spPr>
          <a:xfrm>
            <a:off x="2041326" y="939092"/>
            <a:ext cx="1503672" cy="1257744"/>
          </a:xfrm>
          <a:prstGeom prst="rect">
            <a:avLst/>
          </a:prstGeom>
        </p:spPr>
      </p:pic>
      <p:sp>
        <p:nvSpPr>
          <p:cNvPr id="17" name="TextBox 16">
            <a:extLst>
              <a:ext uri="{FF2B5EF4-FFF2-40B4-BE49-F238E27FC236}">
                <a16:creationId xmlns:a16="http://schemas.microsoft.com/office/drawing/2014/main" id="{A7CD34FA-9398-864C-9489-136B1105502D}"/>
              </a:ext>
            </a:extLst>
          </p:cNvPr>
          <p:cNvSpPr txBox="1"/>
          <p:nvPr/>
        </p:nvSpPr>
        <p:spPr>
          <a:xfrm>
            <a:off x="1483300" y="2282255"/>
            <a:ext cx="1537600" cy="307777"/>
          </a:xfrm>
          <a:prstGeom prst="rect">
            <a:avLst/>
          </a:prstGeom>
          <a:noFill/>
        </p:spPr>
        <p:txBody>
          <a:bodyPr wrap="none" rtlCol="0">
            <a:spAutoFit/>
          </a:bodyPr>
          <a:lstStyle/>
          <a:p>
            <a:pPr rtl="0"/>
            <a:r>
              <a:rPr lang="fr-FR" sz="1400"/>
              <a:t>Connecteur RJ-45</a:t>
            </a:r>
          </a:p>
        </p:txBody>
      </p:sp>
      <p:pic>
        <p:nvPicPr>
          <p:cNvPr id="10" name="Picture 9">
            <a:extLst>
              <a:ext uri="{FF2B5EF4-FFF2-40B4-BE49-F238E27FC236}">
                <a16:creationId xmlns:a16="http://schemas.microsoft.com/office/drawing/2014/main" id="{7844EFD8-BA62-954B-B9F2-003C3399FD51}"/>
              </a:ext>
            </a:extLst>
          </p:cNvPr>
          <p:cNvPicPr>
            <a:picLocks noChangeAspect="1"/>
          </p:cNvPicPr>
          <p:nvPr/>
        </p:nvPicPr>
        <p:blipFill>
          <a:blip r:embed="rId5"/>
          <a:stretch>
            <a:fillRect/>
          </a:stretch>
        </p:blipFill>
        <p:spPr>
          <a:xfrm>
            <a:off x="850041" y="2983229"/>
            <a:ext cx="951656" cy="1257744"/>
          </a:xfrm>
          <a:prstGeom prst="rect">
            <a:avLst/>
          </a:prstGeom>
        </p:spPr>
      </p:pic>
      <p:pic>
        <p:nvPicPr>
          <p:cNvPr id="12" name="Picture 11">
            <a:extLst>
              <a:ext uri="{FF2B5EF4-FFF2-40B4-BE49-F238E27FC236}">
                <a16:creationId xmlns:a16="http://schemas.microsoft.com/office/drawing/2014/main" id="{A3C04399-2672-F14A-9635-7DA0B6F6BD2F}"/>
              </a:ext>
            </a:extLst>
          </p:cNvPr>
          <p:cNvPicPr>
            <a:picLocks noChangeAspect="1"/>
          </p:cNvPicPr>
          <p:nvPr/>
        </p:nvPicPr>
        <p:blipFill>
          <a:blip r:embed="rId6"/>
          <a:stretch>
            <a:fillRect/>
          </a:stretch>
        </p:blipFill>
        <p:spPr>
          <a:xfrm>
            <a:off x="2365693" y="2983229"/>
            <a:ext cx="1413464" cy="1257743"/>
          </a:xfrm>
          <a:prstGeom prst="rect">
            <a:avLst/>
          </a:prstGeom>
        </p:spPr>
      </p:pic>
      <p:sp>
        <p:nvSpPr>
          <p:cNvPr id="18" name="TextBox 17">
            <a:extLst>
              <a:ext uri="{FF2B5EF4-FFF2-40B4-BE49-F238E27FC236}">
                <a16:creationId xmlns:a16="http://schemas.microsoft.com/office/drawing/2014/main" id="{B17A183A-435C-AA49-AFFC-BC09395ADF76}"/>
              </a:ext>
            </a:extLst>
          </p:cNvPr>
          <p:cNvSpPr txBox="1"/>
          <p:nvPr/>
        </p:nvSpPr>
        <p:spPr>
          <a:xfrm>
            <a:off x="1538831" y="4326392"/>
            <a:ext cx="1260281" cy="307777"/>
          </a:xfrm>
          <a:prstGeom prst="rect">
            <a:avLst/>
          </a:prstGeom>
          <a:noFill/>
        </p:spPr>
        <p:txBody>
          <a:bodyPr wrap="none" rtlCol="0">
            <a:spAutoFit/>
          </a:bodyPr>
          <a:lstStyle/>
          <a:p>
            <a:pPr rtl="0"/>
            <a:r>
              <a:rPr lang="fr-FR" sz="1400"/>
              <a:t>Prise RJ-45</a:t>
            </a:r>
          </a:p>
        </p:txBody>
      </p:sp>
      <p:pic>
        <p:nvPicPr>
          <p:cNvPr id="14" name="Picture 13">
            <a:extLst>
              <a:ext uri="{FF2B5EF4-FFF2-40B4-BE49-F238E27FC236}">
                <a16:creationId xmlns:a16="http://schemas.microsoft.com/office/drawing/2014/main" id="{433C858A-2163-CE43-A289-9E5276DE6856}"/>
              </a:ext>
            </a:extLst>
          </p:cNvPr>
          <p:cNvPicPr>
            <a:picLocks noChangeAspect="1"/>
          </p:cNvPicPr>
          <p:nvPr/>
        </p:nvPicPr>
        <p:blipFill>
          <a:blip r:embed="rId7"/>
          <a:stretch>
            <a:fillRect/>
          </a:stretch>
        </p:blipFill>
        <p:spPr>
          <a:xfrm>
            <a:off x="5891233" y="882948"/>
            <a:ext cx="2571445" cy="1370032"/>
          </a:xfrm>
          <a:prstGeom prst="rect">
            <a:avLst/>
          </a:prstGeom>
        </p:spPr>
      </p:pic>
      <p:sp>
        <p:nvSpPr>
          <p:cNvPr id="19" name="TextBox 18">
            <a:extLst>
              <a:ext uri="{FF2B5EF4-FFF2-40B4-BE49-F238E27FC236}">
                <a16:creationId xmlns:a16="http://schemas.microsoft.com/office/drawing/2014/main" id="{988BA4D4-01B8-A344-A17E-4BEDDC8786C3}"/>
              </a:ext>
            </a:extLst>
          </p:cNvPr>
          <p:cNvSpPr txBox="1"/>
          <p:nvPr/>
        </p:nvSpPr>
        <p:spPr>
          <a:xfrm>
            <a:off x="5891233" y="2250202"/>
            <a:ext cx="2470485" cy="307777"/>
          </a:xfrm>
          <a:prstGeom prst="rect">
            <a:avLst/>
          </a:prstGeom>
          <a:noFill/>
        </p:spPr>
        <p:txBody>
          <a:bodyPr wrap="none" rtlCol="0">
            <a:spAutoFit/>
          </a:bodyPr>
          <a:lstStyle/>
          <a:p>
            <a:pPr rtl="0"/>
            <a:r>
              <a:rPr lang="fr-FR" sz="1400"/>
              <a:t>Câble UTP mal terminé</a:t>
            </a:r>
          </a:p>
        </p:txBody>
      </p:sp>
      <p:pic>
        <p:nvPicPr>
          <p:cNvPr id="16" name="Picture 15">
            <a:extLst>
              <a:ext uri="{FF2B5EF4-FFF2-40B4-BE49-F238E27FC236}">
                <a16:creationId xmlns:a16="http://schemas.microsoft.com/office/drawing/2014/main" id="{880A1867-5D2E-2C4D-B373-E1B6440CA0DD}"/>
              </a:ext>
            </a:extLst>
          </p:cNvPr>
          <p:cNvPicPr>
            <a:picLocks noChangeAspect="1"/>
          </p:cNvPicPr>
          <p:nvPr/>
        </p:nvPicPr>
        <p:blipFill>
          <a:blip r:embed="rId8"/>
          <a:stretch>
            <a:fillRect/>
          </a:stretch>
        </p:blipFill>
        <p:spPr>
          <a:xfrm>
            <a:off x="5816009" y="2659010"/>
            <a:ext cx="2477950" cy="1347839"/>
          </a:xfrm>
          <a:prstGeom prst="rect">
            <a:avLst/>
          </a:prstGeom>
        </p:spPr>
      </p:pic>
      <p:sp>
        <p:nvSpPr>
          <p:cNvPr id="20" name="TextBox 19">
            <a:extLst>
              <a:ext uri="{FF2B5EF4-FFF2-40B4-BE49-F238E27FC236}">
                <a16:creationId xmlns:a16="http://schemas.microsoft.com/office/drawing/2014/main" id="{AEB19259-8FD8-E143-8B42-4941E201E9F4}"/>
              </a:ext>
            </a:extLst>
          </p:cNvPr>
          <p:cNvSpPr txBox="1"/>
          <p:nvPr/>
        </p:nvSpPr>
        <p:spPr>
          <a:xfrm>
            <a:off x="5891232" y="4006849"/>
            <a:ext cx="2669257" cy="307777"/>
          </a:xfrm>
          <a:prstGeom prst="rect">
            <a:avLst/>
          </a:prstGeom>
          <a:noFill/>
        </p:spPr>
        <p:txBody>
          <a:bodyPr wrap="none" rtlCol="0">
            <a:spAutoFit/>
          </a:bodyPr>
          <a:lstStyle/>
          <a:p>
            <a:pPr rtl="0"/>
            <a:r>
              <a:rPr lang="fr-FR" sz="1400"/>
              <a:t>Câble UTP correctement terminé</a:t>
            </a:r>
          </a:p>
        </p:txBody>
      </p:sp>
    </p:spTree>
    <p:extLst>
      <p:ext uri="{BB962C8B-B14F-4D97-AF65-F5344CB8AC3E}">
        <p14:creationId xmlns:p14="http://schemas.microsoft.com/office/powerpoint/2010/main" val="2560120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c15="http://schemas.microsoft.com/office/drawing/2012/chart" xmlns:c="http://schemas.openxmlformats.org/drawingml/2006/chart"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060"/>
            <a:ext cx="8345488" cy="731837"/>
          </a:xfrm>
        </p:spPr>
        <p:txBody>
          <a:bodyPr/>
          <a:lstStyle/>
          <a:p>
            <a:pPr rtl="0"/>
            <a:r>
              <a:rPr lang="fr-FR" sz="1600"/>
              <a:t>Câblage UTP</a:t>
            </a:r>
            <a:br>
              <a:rPr lang="en-US" dirty="0"/>
            </a:br>
            <a:r>
              <a:rPr lang="fr-FR" sz="2400"/>
              <a:t>Câbles UTP directs et croisés </a:t>
            </a:r>
          </a:p>
        </p:txBody>
      </p:sp>
      <p:pic>
        <p:nvPicPr>
          <p:cNvPr id="4" name="Picture 3">
            <a:extLst>
              <a:ext uri="{FF2B5EF4-FFF2-40B4-BE49-F238E27FC236}">
                <a16:creationId xmlns:a16="http://schemas.microsoft.com/office/drawing/2014/main" id="{9A2A4AE6-4974-B345-8143-0F5E35175BB2}"/>
              </a:ext>
            </a:extLst>
          </p:cNvPr>
          <p:cNvPicPr>
            <a:picLocks noChangeAspect="1"/>
          </p:cNvPicPr>
          <p:nvPr/>
        </p:nvPicPr>
        <p:blipFill>
          <a:blip r:embed="rId3"/>
          <a:stretch>
            <a:fillRect/>
          </a:stretch>
        </p:blipFill>
        <p:spPr>
          <a:xfrm>
            <a:off x="2413590" y="877403"/>
            <a:ext cx="3742125" cy="1813242"/>
          </a:xfrm>
          <a:prstGeom prst="rect">
            <a:avLst/>
          </a:prstGeom>
        </p:spPr>
      </p:pic>
      <p:graphicFrame>
        <p:nvGraphicFramePr>
          <p:cNvPr id="5" name="Table 4">
            <a:extLst>
              <a:ext uri="{FF2B5EF4-FFF2-40B4-BE49-F238E27FC236}">
                <a16:creationId xmlns:a16="http://schemas.microsoft.com/office/drawing/2014/main" id="{CA4DD5F5-2964-1944-91B1-7A3C2EC8B5F2}"/>
              </a:ext>
            </a:extLst>
          </p:cNvPr>
          <p:cNvGraphicFramePr>
            <a:graphicFrameLocks noGrp="1"/>
          </p:cNvGraphicFramePr>
          <p:nvPr>
            <p:extLst>
              <p:ext uri="{D42A27DB-BD31-4B8C-83A1-F6EECF244321}">
                <p14:modId xmlns:p14="http://schemas.microsoft.com/office/powerpoint/2010/main" val="2322507103"/>
              </p:ext>
            </p:extLst>
          </p:nvPr>
        </p:nvGraphicFramePr>
        <p:xfrm>
          <a:off x="769088" y="2751151"/>
          <a:ext cx="7576401" cy="2534920"/>
        </p:xfrm>
        <a:graphic>
          <a:graphicData uri="http://schemas.openxmlformats.org/drawingml/2006/table">
            <a:tbl>
              <a:tblPr firstRow="1" bandRow="1">
                <a:tableStyleId>{5C22544A-7EE6-4342-B048-85BDC9FD1C3A}</a:tableStyleId>
              </a:tblPr>
              <a:tblGrid>
                <a:gridCol w="2324986">
                  <a:extLst>
                    <a:ext uri="{9D8B030D-6E8A-4147-A177-3AD203B41FA5}">
                      <a16:colId xmlns:a16="http://schemas.microsoft.com/office/drawing/2014/main" val="2767075972"/>
                    </a:ext>
                  </a:extLst>
                </a:gridCol>
                <a:gridCol w="2413591">
                  <a:extLst>
                    <a:ext uri="{9D8B030D-6E8A-4147-A177-3AD203B41FA5}">
                      <a16:colId xmlns:a16="http://schemas.microsoft.com/office/drawing/2014/main" val="2533726508"/>
                    </a:ext>
                  </a:extLst>
                </a:gridCol>
                <a:gridCol w="2837824">
                  <a:extLst>
                    <a:ext uri="{9D8B030D-6E8A-4147-A177-3AD203B41FA5}">
                      <a16:colId xmlns:a16="http://schemas.microsoft.com/office/drawing/2014/main" val="3265811275"/>
                    </a:ext>
                  </a:extLst>
                </a:gridCol>
              </a:tblGrid>
              <a:tr h="370840">
                <a:tc>
                  <a:txBody>
                    <a:bodyPr/>
                    <a:lstStyle/>
                    <a:p>
                      <a:pPr rtl="0"/>
                      <a:r>
                        <a:rPr lang="fr-FR" sz="1200"/>
                        <a:t>Type de câble</a:t>
                      </a:r>
                    </a:p>
                  </a:txBody>
                  <a:tcPr/>
                </a:tc>
                <a:tc>
                  <a:txBody>
                    <a:bodyPr/>
                    <a:lstStyle/>
                    <a:p>
                      <a:pPr rtl="0"/>
                      <a:r>
                        <a:rPr lang="fr-FR" sz="1200"/>
                        <a:t>Standard</a:t>
                      </a:r>
                    </a:p>
                  </a:txBody>
                  <a:tcPr/>
                </a:tc>
                <a:tc>
                  <a:txBody>
                    <a:bodyPr/>
                    <a:lstStyle/>
                    <a:p>
                      <a:pPr rtl="0"/>
                      <a:r>
                        <a:rPr lang="fr-FR" sz="1200"/>
                        <a:t>Application</a:t>
                      </a:r>
                    </a:p>
                  </a:txBody>
                  <a:tcPr/>
                </a:tc>
                <a:extLst>
                  <a:ext uri="{0D108BD9-81ED-4DB2-BD59-A6C34878D82A}">
                    <a16:rowId xmlns:a16="http://schemas.microsoft.com/office/drawing/2014/main" val="3025646199"/>
                  </a:ext>
                </a:extLst>
              </a:tr>
              <a:tr h="370840">
                <a:tc>
                  <a:txBody>
                    <a:bodyPr/>
                    <a:lstStyle/>
                    <a:p>
                      <a:pPr rtl="0"/>
                      <a:r>
                        <a:rPr lang="fr-FR" sz="1200">
                          <a:solidFill>
                            <a:srgbClr val="000000"/>
                          </a:solidFill>
                        </a:rPr>
                        <a:t>Ethernet droit</a:t>
                      </a:r>
                    </a:p>
                  </a:txBody>
                  <a:tcPr/>
                </a:tc>
                <a:tc>
                  <a:txBody>
                    <a:bodyPr/>
                    <a:lstStyle/>
                    <a:p>
                      <a:pPr rtl="0"/>
                      <a:r>
                        <a:rPr lang="fr-FR" sz="1200">
                          <a:solidFill>
                            <a:srgbClr val="000000"/>
                          </a:solidFill>
                        </a:rPr>
                        <a:t>Les deux extrémités T568A ou T568B</a:t>
                      </a:r>
                    </a:p>
                  </a:txBody>
                  <a:tcPr/>
                </a:tc>
                <a:tc>
                  <a:txBody>
                    <a:bodyPr/>
                    <a:lstStyle/>
                    <a:p>
                      <a:pPr rtl="0"/>
                      <a:r>
                        <a:rPr lang="fr-FR" sz="1200">
                          <a:solidFill>
                            <a:srgbClr val="000000"/>
                          </a:solidFill>
                        </a:rPr>
                        <a:t>Hôte à périphérique réseau</a:t>
                      </a:r>
                    </a:p>
                  </a:txBody>
                  <a:tcPr/>
                </a:tc>
                <a:extLst>
                  <a:ext uri="{0D108BD9-81ED-4DB2-BD59-A6C34878D82A}">
                    <a16:rowId xmlns:a16="http://schemas.microsoft.com/office/drawing/2014/main" val="3188198789"/>
                  </a:ext>
                </a:extLst>
              </a:tr>
              <a:tr h="370840">
                <a:tc>
                  <a:txBody>
                    <a:bodyPr/>
                    <a:lstStyle/>
                    <a:p>
                      <a:pPr rtl="0"/>
                      <a:r>
                        <a:rPr lang="fr-FR" sz="1200">
                          <a:solidFill>
                            <a:srgbClr val="000000"/>
                          </a:solidFill>
                        </a:rPr>
                        <a:t>Ethernet croisé</a:t>
                      </a:r>
                    </a:p>
                  </a:txBody>
                  <a:tcPr/>
                </a:tc>
                <a:tc>
                  <a:txBody>
                    <a:bodyPr/>
                    <a:lstStyle/>
                    <a:p>
                      <a:pPr rtl="0"/>
                      <a:r>
                        <a:rPr lang="fr-FR" sz="1200">
                          <a:solidFill>
                            <a:srgbClr val="000000"/>
                          </a:solidFill>
                        </a:rPr>
                        <a:t>Une extrémité T568A, l'autre T568B</a:t>
                      </a:r>
                    </a:p>
                  </a:txBody>
                  <a:tcPr/>
                </a:tc>
                <a:tc>
                  <a:txBody>
                    <a:bodyPr/>
                    <a:lstStyle/>
                    <a:p>
                      <a:pPr rtl="0"/>
                      <a:r>
                        <a:rPr lang="fr-FR" sz="1200">
                          <a:solidFill>
                            <a:srgbClr val="000000"/>
                          </a:solidFill>
                        </a:rPr>
                        <a:t>Hôte-à-hôte, commutateur à commutateur, routeur à routeur</a:t>
                      </a:r>
                    </a:p>
                  </a:txBody>
                  <a:tcPr/>
                </a:tc>
                <a:extLst>
                  <a:ext uri="{0D108BD9-81ED-4DB2-BD59-A6C34878D82A}">
                    <a16:rowId xmlns:a16="http://schemas.microsoft.com/office/drawing/2014/main" val="4082003186"/>
                  </a:ext>
                </a:extLst>
              </a:tr>
              <a:tr h="122239">
                <a:tc gridSpan="3">
                  <a:txBody>
                    <a:bodyPr/>
                    <a:lstStyle/>
                    <a:p>
                      <a:pPr rtl="0"/>
                      <a:r>
                        <a:rPr lang="fr-FR" sz="1100">
                          <a:solidFill>
                            <a:srgbClr val="000000"/>
                          </a:solidFill>
                        </a:rPr>
                        <a:t>* Considéré comme un héritage dû au fait que la plupart des NICs utilisent l'Auto-MDIX pour détecter le type de câble et la connexion complète</a:t>
                      </a:r>
                    </a:p>
                  </a:txBody>
                  <a:tcPr/>
                </a:tc>
                <a:tc hMerge="1">
                  <a:txBody>
                    <a:bodyPr/>
                    <a:lstStyle/>
                    <a:p>
                      <a:endParaRPr lang="en-US" sz="1200" dirty="0">
                        <a:solidFill>
                          <a:srgbClr val="000000"/>
                        </a:solidFill>
                      </a:endParaRPr>
                    </a:p>
                  </a:txBody>
                  <a:tcPr/>
                </a:tc>
                <a:tc hMerge="1">
                  <a:txBody>
                    <a:bodyPr/>
                    <a:lstStyle/>
                    <a:p>
                      <a:endParaRPr lang="en-US" sz="1200" dirty="0">
                        <a:solidFill>
                          <a:srgbClr val="000000"/>
                        </a:solidFill>
                      </a:endParaRPr>
                    </a:p>
                  </a:txBody>
                  <a:tcPr/>
                </a:tc>
                <a:extLst>
                  <a:ext uri="{0D108BD9-81ED-4DB2-BD59-A6C34878D82A}">
                    <a16:rowId xmlns:a16="http://schemas.microsoft.com/office/drawing/2014/main" val="2604894185"/>
                  </a:ext>
                </a:extLst>
              </a:tr>
              <a:tr h="370840">
                <a:tc>
                  <a:txBody>
                    <a:bodyPr/>
                    <a:lstStyle/>
                    <a:p>
                      <a:pPr rtl="0"/>
                      <a:r>
                        <a:rPr lang="fr-FR" sz="1200">
                          <a:solidFill>
                            <a:srgbClr val="000000"/>
                          </a:solidFill>
                        </a:rPr>
                        <a:t>Inversé (Rollover)</a:t>
                      </a:r>
                    </a:p>
                  </a:txBody>
                  <a:tcPr/>
                </a:tc>
                <a:tc>
                  <a:txBody>
                    <a:bodyPr/>
                    <a:lstStyle/>
                    <a:p>
                      <a:pPr rtl="0"/>
                      <a:r>
                        <a:rPr lang="fr-FR" sz="1200">
                          <a:solidFill>
                            <a:srgbClr val="000000"/>
                          </a:solidFill>
                        </a:rPr>
                        <a:t>Contenu propriétaire de Cisco</a:t>
                      </a:r>
                    </a:p>
                  </a:txBody>
                  <a:tcPr/>
                </a:tc>
                <a:tc>
                  <a:txBody>
                    <a:bodyPr/>
                    <a:lstStyle/>
                    <a:p>
                      <a:pPr rtl="0"/>
                      <a:r>
                        <a:rPr lang="fr-FR" sz="1200">
                          <a:solidFill>
                            <a:srgbClr val="000000"/>
                          </a:solidFill>
                        </a:rPr>
                        <a:t>Port série de l'hôte vers le port du routeur ou de la console de commutation, en utilisant un adaptateur</a:t>
                      </a:r>
                    </a:p>
                  </a:txBody>
                  <a:tcPr/>
                </a:tc>
                <a:extLst>
                  <a:ext uri="{0D108BD9-81ED-4DB2-BD59-A6C34878D82A}">
                    <a16:rowId xmlns:a16="http://schemas.microsoft.com/office/drawing/2014/main" val="2506356182"/>
                  </a:ext>
                </a:extLst>
              </a:tr>
            </a:tbl>
          </a:graphicData>
        </a:graphic>
      </p:graphicFrame>
    </p:spTree>
    <p:extLst>
      <p:ext uri="{BB962C8B-B14F-4D97-AF65-F5344CB8AC3E}">
        <p14:creationId xmlns:p14="http://schemas.microsoft.com/office/powerpoint/2010/main" val="3826224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c15="http://schemas.microsoft.com/office/drawing/2012/chart" xmlns:c="http://schemas.openxmlformats.org/drawingml/2006/chart"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88160"/>
            <a:ext cx="7848344" cy="929640"/>
          </a:xfrm>
        </p:spPr>
        <p:txBody>
          <a:bodyPr/>
          <a:lstStyle/>
          <a:p>
            <a:pPr rtl="0"/>
            <a:r>
              <a:rPr lang="fr-FR">
                <a:solidFill>
                  <a:schemeClr val="accent5">
                    <a:lumMod val="40000"/>
                    <a:lumOff val="60000"/>
                  </a:schemeClr>
                </a:solidFill>
              </a:rPr>
              <a:t>4.5 Câblage à fibre optique</a:t>
            </a:r>
          </a:p>
        </p:txBody>
      </p:sp>
    </p:spTree>
    <p:custDataLst>
      <p:tags r:id="rId1"/>
    </p:custDataLst>
    <p:extLst>
      <p:ext uri="{BB962C8B-B14F-4D97-AF65-F5344CB8AC3E}">
        <p14:creationId xmlns:p14="http://schemas.microsoft.com/office/powerpoint/2010/main" val="2549051537"/>
      </p:ext>
    </p:extLst>
  </p:cSld>
  <p:clrMapOvr>
    <a:masterClrMapping/>
  </p:clrMapOvr>
  <p:transition spd="slow">
    <p:wip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pPr rtl="0"/>
            <a:r>
              <a:rPr lang="fr-FR" sz="1600"/>
              <a:t>Câblage en fibre optique</a:t>
            </a:r>
            <a:br>
              <a:rPr lang="en-US" dirty="0"/>
            </a:br>
            <a:r>
              <a:rPr lang="fr-FR" sz="2400"/>
              <a:t>Propriétés du câblage en fibre optique</a:t>
            </a:r>
          </a:p>
        </p:txBody>
      </p:sp>
      <p:sp>
        <p:nvSpPr>
          <p:cNvPr id="5" name="Content Placeholder 4">
            <a:extLst>
              <a:ext uri="{FF2B5EF4-FFF2-40B4-BE49-F238E27FC236}">
                <a16:creationId xmlns:a16="http://schemas.microsoft.com/office/drawing/2014/main" id="{CC4F0493-B526-DE4A-B220-F79C82C4F124}"/>
              </a:ext>
            </a:extLst>
          </p:cNvPr>
          <p:cNvSpPr>
            <a:spLocks noGrp="1"/>
          </p:cNvSpPr>
          <p:nvPr>
            <p:ph idx="1"/>
          </p:nvPr>
        </p:nvSpPr>
        <p:spPr>
          <a:xfrm>
            <a:off x="431971" y="902311"/>
            <a:ext cx="7755099" cy="3505566"/>
          </a:xfrm>
        </p:spPr>
        <p:txBody>
          <a:bodyPr/>
          <a:lstStyle/>
          <a:p>
            <a:pPr marL="342900" indent="-342900" algn="l" rtl="0">
              <a:buFont typeface="Arial" panose="020B0604020202020204" pitchFamily="34" charset="0"/>
              <a:buChar char="•"/>
            </a:pPr>
            <a:r>
              <a:rPr lang="fr-FR" sz="1600">
                <a:solidFill>
                  <a:srgbClr val="000000"/>
                </a:solidFill>
              </a:rPr>
              <a:t>Pas aussi commun que UTP en raison des dépenses impliquées</a:t>
            </a:r>
          </a:p>
          <a:p>
            <a:pPr marL="342900" indent="-342900" algn="l" rtl="0">
              <a:buFont typeface="Arial" panose="020B0604020202020204" pitchFamily="34" charset="0"/>
              <a:buChar char="•"/>
            </a:pPr>
            <a:r>
              <a:rPr lang="fr-FR" sz="1600">
                <a:solidFill>
                  <a:srgbClr val="000000"/>
                </a:solidFill>
              </a:rPr>
              <a:t>Idéal pour certains scénarios de mise en réseau</a:t>
            </a:r>
          </a:p>
          <a:p>
            <a:pPr marL="342900" indent="-342900" algn="l" rtl="0">
              <a:buFont typeface="Arial" panose="020B0604020202020204" pitchFamily="34" charset="0"/>
              <a:buChar char="•"/>
            </a:pPr>
            <a:r>
              <a:rPr lang="fr-FR" sz="1600">
                <a:solidFill>
                  <a:srgbClr val="000000"/>
                </a:solidFill>
              </a:rPr>
              <a:t>Transmet des données sur de plus longues distances avec une bande passante plus élevée que tout autre support de réseau</a:t>
            </a:r>
          </a:p>
          <a:p>
            <a:pPr marL="342900" indent="-342900" algn="l" rtl="0">
              <a:buFont typeface="Arial" panose="020B0604020202020204" pitchFamily="34" charset="0"/>
              <a:buChar char="•"/>
            </a:pPr>
            <a:r>
              <a:rPr lang="fr-FR" sz="1600">
                <a:solidFill>
                  <a:srgbClr val="000000"/>
                </a:solidFill>
              </a:rPr>
              <a:t>Moins sensible à l'atténuation et complètement immunisé contre les EMI/RFI</a:t>
            </a:r>
          </a:p>
          <a:p>
            <a:pPr marL="342900" indent="-342900" algn="l" rtl="0">
              <a:buFont typeface="Arial" panose="020B0604020202020204" pitchFamily="34" charset="0"/>
              <a:buChar char="•"/>
            </a:pPr>
            <a:r>
              <a:rPr lang="fr-FR" sz="1600">
                <a:solidFill>
                  <a:srgbClr val="000000"/>
                </a:solidFill>
              </a:rPr>
              <a:t>Fabriqué à partir de brins flexibles et extrêmement fins de verre très pur</a:t>
            </a:r>
          </a:p>
          <a:p>
            <a:pPr marL="342900" indent="-342900" algn="l" rtl="0">
              <a:buFont typeface="Arial" panose="020B0604020202020204" pitchFamily="34" charset="0"/>
              <a:buChar char="•"/>
            </a:pPr>
            <a:r>
              <a:rPr lang="fr-FR" sz="1600">
                <a:solidFill>
                  <a:srgbClr val="000000"/>
                </a:solidFill>
              </a:rPr>
              <a:t>Utilise un laser ou une LED pour encoder des bits comme des impulsions de lumière</a:t>
            </a:r>
          </a:p>
          <a:p>
            <a:pPr marL="342900" indent="-342900" algn="l" rtl="0">
              <a:buFont typeface="Arial" panose="020B0604020202020204" pitchFamily="34" charset="0"/>
              <a:buChar char="•"/>
            </a:pPr>
            <a:r>
              <a:rPr lang="fr-FR" sz="1600">
                <a:solidFill>
                  <a:srgbClr val="000000"/>
                </a:solidFill>
              </a:rPr>
              <a:t>Le câble à fibres optiques agit comme un guide d'ondes pour transmettre la lumière entre les deux extrémités avec une perte de signal minimale</a:t>
            </a:r>
          </a:p>
        </p:txBody>
      </p:sp>
    </p:spTree>
    <p:extLst>
      <p:ext uri="{BB962C8B-B14F-4D97-AF65-F5344CB8AC3E}">
        <p14:creationId xmlns:p14="http://schemas.microsoft.com/office/powerpoint/2010/main" val="3566960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c15="http://schemas.microsoft.com/office/drawing/2012/chart" xmlns:c="http://schemas.openxmlformats.org/drawingml/2006/chart"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9427"/>
            <a:ext cx="8345488" cy="731837"/>
          </a:xfrm>
        </p:spPr>
        <p:txBody>
          <a:bodyPr/>
          <a:lstStyle/>
          <a:p>
            <a:pPr rtl="0"/>
            <a:r>
              <a:rPr lang="fr-FR" sz="1600"/>
              <a:t>Câblage à fibre optique</a:t>
            </a:r>
            <a:br>
              <a:rPr lang="en-US" dirty="0"/>
            </a:br>
            <a:r>
              <a:rPr lang="fr-FR" sz="2400"/>
              <a:t>Types de supports à fibre optique</a:t>
            </a:r>
          </a:p>
        </p:txBody>
      </p:sp>
      <p:sp>
        <p:nvSpPr>
          <p:cNvPr id="10" name="TextBox 9">
            <a:extLst>
              <a:ext uri="{FF2B5EF4-FFF2-40B4-BE49-F238E27FC236}">
                <a16:creationId xmlns:a16="http://schemas.microsoft.com/office/drawing/2014/main" id="{0145086B-2901-0F41-A9EB-B71B1C482E4F}"/>
              </a:ext>
            </a:extLst>
          </p:cNvPr>
          <p:cNvSpPr txBox="1"/>
          <p:nvPr/>
        </p:nvSpPr>
        <p:spPr>
          <a:xfrm>
            <a:off x="1223992" y="776263"/>
            <a:ext cx="1858201" cy="338554"/>
          </a:xfrm>
          <a:prstGeom prst="rect">
            <a:avLst/>
          </a:prstGeom>
          <a:noFill/>
        </p:spPr>
        <p:txBody>
          <a:bodyPr wrap="none" rtlCol="0">
            <a:spAutoFit/>
          </a:bodyPr>
          <a:lstStyle/>
          <a:p>
            <a:pPr rtl="0"/>
            <a:r>
              <a:rPr lang="fr-FR" sz="1600"/>
              <a:t>Fibre monomode</a:t>
            </a:r>
          </a:p>
        </p:txBody>
      </p:sp>
      <p:sp>
        <p:nvSpPr>
          <p:cNvPr id="12" name="TextBox 11">
            <a:extLst>
              <a:ext uri="{FF2B5EF4-FFF2-40B4-BE49-F238E27FC236}">
                <a16:creationId xmlns:a16="http://schemas.microsoft.com/office/drawing/2014/main" id="{2A4ED91E-0D65-D341-8674-40BFA887E49F}"/>
              </a:ext>
            </a:extLst>
          </p:cNvPr>
          <p:cNvSpPr txBox="1"/>
          <p:nvPr/>
        </p:nvSpPr>
        <p:spPr>
          <a:xfrm>
            <a:off x="856904" y="3044268"/>
            <a:ext cx="2592376" cy="738664"/>
          </a:xfrm>
          <a:prstGeom prst="rect">
            <a:avLst/>
          </a:prstGeom>
          <a:noFill/>
        </p:spPr>
        <p:txBody>
          <a:bodyPr wrap="none" rtlCol="0">
            <a:spAutoFit/>
          </a:bodyPr>
          <a:lstStyle/>
          <a:p>
            <a:pPr marL="285750" indent="-285750" rtl="0">
              <a:buFont typeface="Arial" panose="020B0604020202020204" pitchFamily="34" charset="0"/>
              <a:buChar char="•"/>
            </a:pPr>
            <a:r>
              <a:rPr lang="fr-FR" sz="1400">
                <a:solidFill>
                  <a:srgbClr val="000000"/>
                </a:solidFill>
              </a:rPr>
              <a:t>Très petit noyau</a:t>
            </a:r>
          </a:p>
          <a:p>
            <a:pPr marL="285750" indent="-285750" rtl="0">
              <a:buFont typeface="Arial" panose="020B0604020202020204" pitchFamily="34" charset="0"/>
              <a:buChar char="•"/>
            </a:pPr>
            <a:r>
              <a:rPr lang="fr-FR" sz="1400">
                <a:solidFill>
                  <a:srgbClr val="000000"/>
                </a:solidFill>
              </a:rPr>
              <a:t>Utilise des lasers coûteux</a:t>
            </a:r>
          </a:p>
          <a:p>
            <a:pPr marL="285750" indent="-285750" rtl="0">
              <a:buFont typeface="Arial" panose="020B0604020202020204" pitchFamily="34" charset="0"/>
              <a:buChar char="•"/>
            </a:pPr>
            <a:r>
              <a:rPr lang="fr-FR" sz="1400">
                <a:solidFill>
                  <a:srgbClr val="000000"/>
                </a:solidFill>
              </a:rPr>
              <a:t>Applications longue distance</a:t>
            </a:r>
          </a:p>
        </p:txBody>
      </p:sp>
      <p:pic>
        <p:nvPicPr>
          <p:cNvPr id="7" name="Picture 6">
            <a:extLst>
              <a:ext uri="{FF2B5EF4-FFF2-40B4-BE49-F238E27FC236}">
                <a16:creationId xmlns:a16="http://schemas.microsoft.com/office/drawing/2014/main" id="{85F69D71-1615-F943-A89B-B8E540C616D0}"/>
              </a:ext>
            </a:extLst>
          </p:cNvPr>
          <p:cNvPicPr>
            <a:picLocks noChangeAspect="1"/>
          </p:cNvPicPr>
          <p:nvPr/>
        </p:nvPicPr>
        <p:blipFill>
          <a:blip r:embed="rId3"/>
          <a:stretch>
            <a:fillRect/>
          </a:stretch>
        </p:blipFill>
        <p:spPr>
          <a:xfrm>
            <a:off x="404037" y="1159244"/>
            <a:ext cx="3498112" cy="1826949"/>
          </a:xfrm>
          <a:prstGeom prst="rect">
            <a:avLst/>
          </a:prstGeom>
        </p:spPr>
      </p:pic>
      <p:sp>
        <p:nvSpPr>
          <p:cNvPr id="11" name="TextBox 10">
            <a:extLst>
              <a:ext uri="{FF2B5EF4-FFF2-40B4-BE49-F238E27FC236}">
                <a16:creationId xmlns:a16="http://schemas.microsoft.com/office/drawing/2014/main" id="{602F7914-42F0-484B-BB97-EB9EA6A329D7}"/>
              </a:ext>
            </a:extLst>
          </p:cNvPr>
          <p:cNvSpPr txBox="1"/>
          <p:nvPr/>
        </p:nvSpPr>
        <p:spPr>
          <a:xfrm>
            <a:off x="5976150" y="776263"/>
            <a:ext cx="1654620" cy="338554"/>
          </a:xfrm>
          <a:prstGeom prst="rect">
            <a:avLst/>
          </a:prstGeom>
          <a:noFill/>
        </p:spPr>
        <p:txBody>
          <a:bodyPr wrap="none" rtlCol="0">
            <a:spAutoFit/>
          </a:bodyPr>
          <a:lstStyle/>
          <a:p>
            <a:pPr rtl="0"/>
            <a:r>
              <a:rPr lang="fr-FR" sz="1600"/>
              <a:t>Fibre optique multimode</a:t>
            </a:r>
          </a:p>
        </p:txBody>
      </p:sp>
      <p:sp>
        <p:nvSpPr>
          <p:cNvPr id="13" name="TextBox 12">
            <a:extLst>
              <a:ext uri="{FF2B5EF4-FFF2-40B4-BE49-F238E27FC236}">
                <a16:creationId xmlns:a16="http://schemas.microsoft.com/office/drawing/2014/main" id="{D9E7D19F-4913-9C4C-95A2-35193F2716BF}"/>
              </a:ext>
            </a:extLst>
          </p:cNvPr>
          <p:cNvSpPr txBox="1"/>
          <p:nvPr/>
        </p:nvSpPr>
        <p:spPr>
          <a:xfrm>
            <a:off x="5496243" y="2941486"/>
            <a:ext cx="3066802" cy="954107"/>
          </a:xfrm>
          <a:prstGeom prst="rect">
            <a:avLst/>
          </a:prstGeom>
          <a:noFill/>
        </p:spPr>
        <p:txBody>
          <a:bodyPr wrap="none" rtlCol="0">
            <a:spAutoFit/>
          </a:bodyPr>
          <a:lstStyle/>
          <a:p>
            <a:pPr marL="285750" indent="-285750" rtl="0">
              <a:buFont typeface="Arial" panose="020B0604020202020204" pitchFamily="34" charset="0"/>
              <a:buChar char="•"/>
            </a:pPr>
            <a:r>
              <a:rPr lang="fr-FR" sz="1400">
                <a:solidFill>
                  <a:srgbClr val="000000"/>
                </a:solidFill>
              </a:rPr>
              <a:t>Plus grand cœur</a:t>
            </a:r>
          </a:p>
          <a:p>
            <a:pPr marL="285750" indent="-285750" rtl="0">
              <a:buFont typeface="Arial" panose="020B0604020202020204" pitchFamily="34" charset="0"/>
              <a:buChar char="•"/>
            </a:pPr>
            <a:r>
              <a:rPr lang="fr-FR" sz="1400">
                <a:solidFill>
                  <a:srgbClr val="000000"/>
                </a:solidFill>
              </a:rPr>
              <a:t>Utilise des LED moins chères</a:t>
            </a:r>
          </a:p>
          <a:p>
            <a:pPr marL="285750" indent="-285750" rtl="0">
              <a:buFont typeface="Arial" panose="020B0604020202020204" pitchFamily="34" charset="0"/>
              <a:buChar char="•"/>
            </a:pPr>
            <a:r>
              <a:rPr lang="fr-FR" sz="1400">
                <a:solidFill>
                  <a:srgbClr val="000000"/>
                </a:solidFill>
              </a:rPr>
              <a:t>Les LED transmettent à différents angles</a:t>
            </a:r>
          </a:p>
          <a:p>
            <a:pPr marL="285750" indent="-285750" rtl="0">
              <a:buFont typeface="Arial" panose="020B0604020202020204" pitchFamily="34" charset="0"/>
              <a:buChar char="•"/>
            </a:pPr>
            <a:r>
              <a:rPr lang="fr-FR" sz="1400">
                <a:solidFill>
                  <a:srgbClr val="000000"/>
                </a:solidFill>
              </a:rPr>
              <a:t>Jusqu'à 10 Gbit/s sur 550 mètres</a:t>
            </a:r>
          </a:p>
        </p:txBody>
      </p:sp>
      <p:pic>
        <p:nvPicPr>
          <p:cNvPr id="9" name="Picture 8">
            <a:extLst>
              <a:ext uri="{FF2B5EF4-FFF2-40B4-BE49-F238E27FC236}">
                <a16:creationId xmlns:a16="http://schemas.microsoft.com/office/drawing/2014/main" id="{E68DE850-D35E-6A46-911C-7201A131A7ED}"/>
              </a:ext>
            </a:extLst>
          </p:cNvPr>
          <p:cNvPicPr>
            <a:picLocks noChangeAspect="1"/>
          </p:cNvPicPr>
          <p:nvPr/>
        </p:nvPicPr>
        <p:blipFill>
          <a:blip r:embed="rId4"/>
          <a:stretch>
            <a:fillRect/>
          </a:stretch>
        </p:blipFill>
        <p:spPr>
          <a:xfrm>
            <a:off x="5054404" y="1159244"/>
            <a:ext cx="3498112" cy="1822655"/>
          </a:xfrm>
          <a:prstGeom prst="rect">
            <a:avLst/>
          </a:prstGeom>
        </p:spPr>
      </p:pic>
      <p:sp>
        <p:nvSpPr>
          <p:cNvPr id="14" name="TextBox 13">
            <a:extLst>
              <a:ext uri="{FF2B5EF4-FFF2-40B4-BE49-F238E27FC236}">
                <a16:creationId xmlns:a16="http://schemas.microsoft.com/office/drawing/2014/main" id="{D010E103-DB24-A243-A5CD-29306830B737}"/>
              </a:ext>
            </a:extLst>
          </p:cNvPr>
          <p:cNvSpPr txBox="1"/>
          <p:nvPr/>
        </p:nvSpPr>
        <p:spPr>
          <a:xfrm>
            <a:off x="475618" y="4025477"/>
            <a:ext cx="8192763" cy="738664"/>
          </a:xfrm>
          <a:prstGeom prst="rect">
            <a:avLst/>
          </a:prstGeom>
          <a:noFill/>
        </p:spPr>
        <p:txBody>
          <a:bodyPr wrap="square" rtlCol="0">
            <a:spAutoFit/>
          </a:bodyPr>
          <a:lstStyle/>
          <a:p>
            <a:pPr rtl="0"/>
            <a:r>
              <a:rPr lang="fr-FR" sz="1400">
                <a:solidFill>
                  <a:srgbClr val="000000"/>
                </a:solidFill>
              </a:rPr>
              <a:t>La dispersion correspond à la propagation d'une impulsion lumineuse au fil du temps. Une dispersion accrue signifie une perte accrue de puissance du signal. MMF a une plus grande dispersion que SMF, avec une distance de câble maximale pour MMF est de 550 mètres.</a:t>
            </a:r>
          </a:p>
        </p:txBody>
      </p:sp>
    </p:spTree>
    <p:extLst>
      <p:ext uri="{BB962C8B-B14F-4D97-AF65-F5344CB8AC3E}">
        <p14:creationId xmlns:p14="http://schemas.microsoft.com/office/powerpoint/2010/main" val="9351413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c15="http://schemas.microsoft.com/office/drawing/2012/chart" xmlns:c="http://schemas.openxmlformats.org/drawingml/2006/chart"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pPr rtl="0"/>
            <a:r>
              <a:rPr lang="fr-FR" sz="1600"/>
              <a:t>Câblage en fibre optique</a:t>
            </a:r>
            <a:br>
              <a:rPr lang="en-US" dirty="0"/>
            </a:br>
            <a:r>
              <a:rPr lang="fr-FR" sz="2400"/>
              <a:t>Propriétés du câblage en fibre optique</a:t>
            </a:r>
          </a:p>
        </p:txBody>
      </p:sp>
      <p:sp>
        <p:nvSpPr>
          <p:cNvPr id="4" name="Content Placeholder 3">
            <a:extLst>
              <a:ext uri="{FF2B5EF4-FFF2-40B4-BE49-F238E27FC236}">
                <a16:creationId xmlns:a16="http://schemas.microsoft.com/office/drawing/2014/main" id="{DFF076BC-3C2E-CE4F-A6DA-A339E2D4B22B}"/>
              </a:ext>
            </a:extLst>
          </p:cNvPr>
          <p:cNvSpPr>
            <a:spLocks noGrp="1"/>
          </p:cNvSpPr>
          <p:nvPr>
            <p:ph idx="1"/>
          </p:nvPr>
        </p:nvSpPr>
        <p:spPr>
          <a:xfrm>
            <a:off x="431971" y="933119"/>
            <a:ext cx="8280057" cy="3073946"/>
          </a:xfrm>
        </p:spPr>
        <p:txBody>
          <a:bodyPr/>
          <a:lstStyle/>
          <a:p>
            <a:pPr algn="l" rtl="0"/>
            <a:r>
              <a:rPr lang="fr-FR" sz="1600">
                <a:solidFill>
                  <a:srgbClr val="000000"/>
                </a:solidFill>
              </a:rPr>
              <a:t>Actuellement, les câbles à fibre optique sont utilisés dans quatre domaines d'application:</a:t>
            </a:r>
          </a:p>
          <a:p>
            <a:pPr algn="l"/>
            <a:endParaRPr lang="en-US" sz="1600" dirty="0">
              <a:solidFill>
                <a:srgbClr val="000000"/>
              </a:solidFill>
            </a:endParaRPr>
          </a:p>
          <a:p>
            <a:pPr marL="342900" indent="-342900" algn="l" rtl="0">
              <a:buFont typeface="+mj-lt"/>
              <a:buAutoNum type="arabicPeriod"/>
            </a:pPr>
            <a:r>
              <a:rPr lang="fr-FR" sz="1600" b="1">
                <a:solidFill>
                  <a:srgbClr val="000000"/>
                </a:solidFill>
              </a:rPr>
              <a:t>Réseaux d'entreprise -</a:t>
            </a:r>
            <a:r>
              <a:rPr lang="fr-FR" sz="1600">
                <a:solidFill>
                  <a:srgbClr val="000000"/>
                </a:solidFill>
              </a:rPr>
              <a:t> Utilisés pour les applications de câblage de la dorsale et l'interconnexion des dispositifs d'infrastructure</a:t>
            </a:r>
          </a:p>
          <a:p>
            <a:pPr marL="342900" indent="-342900" algn="l" rtl="0">
              <a:buFont typeface="+mj-lt"/>
              <a:buAutoNum type="arabicPeriod"/>
            </a:pPr>
            <a:r>
              <a:rPr lang="fr-FR" sz="1600" b="1">
                <a:solidFill>
                  <a:srgbClr val="000000"/>
                </a:solidFill>
              </a:rPr>
              <a:t>FTTH (Fiber-to-the-Home) -</a:t>
            </a:r>
            <a:r>
              <a:rPr lang="fr-FR" sz="1600">
                <a:solidFill>
                  <a:srgbClr val="000000"/>
                </a:solidFill>
              </a:rPr>
              <a:t> Utilisé pour fournir des services à large bande toujours disponibles aux foyers et aux petites entreprises</a:t>
            </a:r>
          </a:p>
          <a:p>
            <a:pPr marL="342900" indent="-342900" algn="l" rtl="0">
              <a:buFont typeface="+mj-lt"/>
              <a:buAutoNum type="arabicPeriod"/>
            </a:pPr>
            <a:r>
              <a:rPr lang="fr-FR" sz="1600" b="1">
                <a:solidFill>
                  <a:srgbClr val="000000"/>
                </a:solidFill>
              </a:rPr>
              <a:t>Réseaux longue distance -</a:t>
            </a:r>
            <a:r>
              <a:rPr lang="fr-FR" sz="1600">
                <a:solidFill>
                  <a:srgbClr val="000000"/>
                </a:solidFill>
              </a:rPr>
              <a:t> Utilisés par les fournisseurs de services pour relier les pays et les villes</a:t>
            </a:r>
          </a:p>
          <a:p>
            <a:pPr marL="342900" indent="-342900" algn="l" rtl="0">
              <a:buFont typeface="+mj-lt"/>
              <a:buAutoNum type="arabicPeriod"/>
            </a:pPr>
            <a:r>
              <a:rPr lang="fr-FR" sz="1600" b="1">
                <a:solidFill>
                  <a:srgbClr val="000000"/>
                </a:solidFill>
              </a:rPr>
              <a:t>Réseaux de câbles sous-marins -</a:t>
            </a:r>
            <a:r>
              <a:rPr lang="fr-FR" sz="1600">
                <a:solidFill>
                  <a:srgbClr val="000000"/>
                </a:solidFill>
              </a:rPr>
              <a:t> Utilisés pour fournir des solutions fiables à haut débit et à grande capacité, capables de survivre dans des environnements sous-marins difficiles jusqu'à des distances transocéaniques.</a:t>
            </a:r>
            <a:r>
              <a:rPr lang="fr-FR" sz="1600" b="1">
                <a:solidFill>
                  <a:srgbClr val="000000"/>
                </a:solidFill>
              </a:rPr>
              <a:t> </a:t>
            </a:r>
          </a:p>
          <a:p>
            <a:pPr algn="l"/>
            <a:endParaRPr lang="en-US" sz="1600" dirty="0">
              <a:solidFill>
                <a:srgbClr val="000000"/>
              </a:solidFill>
            </a:endParaRPr>
          </a:p>
          <a:p>
            <a:pPr algn="l" rtl="0"/>
            <a:r>
              <a:rPr lang="fr-FR" sz="1600">
                <a:solidFill>
                  <a:srgbClr val="000000"/>
                </a:solidFill>
              </a:rPr>
              <a:t>Dans ce cours, nous nous intéressons principalement à l'utilisation de la fibre au sein de l'entreprise.</a:t>
            </a:r>
          </a:p>
          <a:p>
            <a:pPr algn="l"/>
            <a:endParaRPr lang="en-US" sz="1400" dirty="0">
              <a:solidFill>
                <a:srgbClr val="000000"/>
              </a:solidFill>
            </a:endParaRPr>
          </a:p>
        </p:txBody>
      </p:sp>
    </p:spTree>
    <p:extLst>
      <p:ext uri="{BB962C8B-B14F-4D97-AF65-F5344CB8AC3E}">
        <p14:creationId xmlns:p14="http://schemas.microsoft.com/office/powerpoint/2010/main" val="424732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c15="http://schemas.microsoft.com/office/drawing/2012/chart" xmlns:c="http://schemas.openxmlformats.org/drawingml/2006/chart"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pPr rtl="0"/>
            <a:br>
              <a:rPr lang="en-US" dirty="0"/>
            </a:br>
            <a:r>
              <a:rPr lang="fr-FR" sz="2400"/>
              <a:t>Câbles à fibre optique </a:t>
            </a:r>
            <a:r>
              <a:rPr lang="fr-FR" sz="1600"/>
              <a:t> Connecteurs à fibre optique</a:t>
            </a:r>
          </a:p>
        </p:txBody>
      </p:sp>
      <p:pic>
        <p:nvPicPr>
          <p:cNvPr id="9" name="Picture 8">
            <a:extLst>
              <a:ext uri="{FF2B5EF4-FFF2-40B4-BE49-F238E27FC236}">
                <a16:creationId xmlns:a16="http://schemas.microsoft.com/office/drawing/2014/main" id="{B26D65F4-B7C3-924E-9B83-6DED04AD85D6}"/>
              </a:ext>
            </a:extLst>
          </p:cNvPr>
          <p:cNvPicPr>
            <a:picLocks noChangeAspect="1"/>
          </p:cNvPicPr>
          <p:nvPr/>
        </p:nvPicPr>
        <p:blipFill>
          <a:blip r:embed="rId3"/>
          <a:stretch>
            <a:fillRect/>
          </a:stretch>
        </p:blipFill>
        <p:spPr>
          <a:xfrm>
            <a:off x="1009650" y="959161"/>
            <a:ext cx="2499094" cy="1158225"/>
          </a:xfrm>
          <a:prstGeom prst="rect">
            <a:avLst/>
          </a:prstGeom>
        </p:spPr>
      </p:pic>
      <p:sp>
        <p:nvSpPr>
          <p:cNvPr id="18" name="TextBox 17">
            <a:extLst>
              <a:ext uri="{FF2B5EF4-FFF2-40B4-BE49-F238E27FC236}">
                <a16:creationId xmlns:a16="http://schemas.microsoft.com/office/drawing/2014/main" id="{044A587F-DE40-3E49-8A91-EEAED1C33FB7}"/>
              </a:ext>
            </a:extLst>
          </p:cNvPr>
          <p:cNvSpPr txBox="1"/>
          <p:nvPr/>
        </p:nvSpPr>
        <p:spPr>
          <a:xfrm>
            <a:off x="966086" y="2134142"/>
            <a:ext cx="2465483" cy="307777"/>
          </a:xfrm>
          <a:prstGeom prst="rect">
            <a:avLst/>
          </a:prstGeom>
          <a:noFill/>
        </p:spPr>
        <p:txBody>
          <a:bodyPr wrap="none" rtlCol="0">
            <a:spAutoFit/>
          </a:bodyPr>
          <a:lstStyle/>
          <a:p>
            <a:pPr rtl="0"/>
            <a:r>
              <a:rPr lang="fr-FR" sz="1400">
                <a:solidFill>
                  <a:srgbClr val="000000"/>
                </a:solidFill>
              </a:rPr>
              <a:t>Connecteurs ST (Straight-Tip)</a:t>
            </a:r>
          </a:p>
        </p:txBody>
      </p:sp>
      <p:pic>
        <p:nvPicPr>
          <p:cNvPr id="13" name="Picture 12">
            <a:extLst>
              <a:ext uri="{FF2B5EF4-FFF2-40B4-BE49-F238E27FC236}">
                <a16:creationId xmlns:a16="http://schemas.microsoft.com/office/drawing/2014/main" id="{FD808FC8-9C53-6F46-BBFE-9EA2FE573C6E}"/>
              </a:ext>
            </a:extLst>
          </p:cNvPr>
          <p:cNvPicPr>
            <a:picLocks noChangeAspect="1"/>
          </p:cNvPicPr>
          <p:nvPr/>
        </p:nvPicPr>
        <p:blipFill>
          <a:blip r:embed="rId4"/>
          <a:stretch>
            <a:fillRect/>
          </a:stretch>
        </p:blipFill>
        <p:spPr>
          <a:xfrm>
            <a:off x="1009650" y="2766454"/>
            <a:ext cx="1923902" cy="1559373"/>
          </a:xfrm>
          <a:prstGeom prst="rect">
            <a:avLst/>
          </a:prstGeom>
        </p:spPr>
      </p:pic>
      <p:sp>
        <p:nvSpPr>
          <p:cNvPr id="19" name="TextBox 18">
            <a:extLst>
              <a:ext uri="{FF2B5EF4-FFF2-40B4-BE49-F238E27FC236}">
                <a16:creationId xmlns:a16="http://schemas.microsoft.com/office/drawing/2014/main" id="{5E458872-CEC9-3244-B967-B0823E20436A}"/>
              </a:ext>
            </a:extLst>
          </p:cNvPr>
          <p:cNvSpPr txBox="1"/>
          <p:nvPr/>
        </p:nvSpPr>
        <p:spPr>
          <a:xfrm>
            <a:off x="609546" y="4401210"/>
            <a:ext cx="3299301" cy="307777"/>
          </a:xfrm>
          <a:prstGeom prst="rect">
            <a:avLst/>
          </a:prstGeom>
          <a:noFill/>
        </p:spPr>
        <p:txBody>
          <a:bodyPr wrap="none" rtlCol="0">
            <a:spAutoFit/>
          </a:bodyPr>
          <a:lstStyle/>
          <a:p>
            <a:pPr rtl="0"/>
            <a:r>
              <a:rPr lang="fr-FR" sz="1400">
                <a:solidFill>
                  <a:srgbClr val="000000"/>
                </a:solidFill>
              </a:rPr>
              <a:t>Connecteurs SC (Subscriber Connector)</a:t>
            </a:r>
          </a:p>
        </p:txBody>
      </p:sp>
      <p:pic>
        <p:nvPicPr>
          <p:cNvPr id="15" name="Picture 14">
            <a:extLst>
              <a:ext uri="{FF2B5EF4-FFF2-40B4-BE49-F238E27FC236}">
                <a16:creationId xmlns:a16="http://schemas.microsoft.com/office/drawing/2014/main" id="{0A64F955-27EC-7C4C-AD3C-DBA6ACB9CC02}"/>
              </a:ext>
            </a:extLst>
          </p:cNvPr>
          <p:cNvPicPr>
            <a:picLocks noChangeAspect="1"/>
          </p:cNvPicPr>
          <p:nvPr/>
        </p:nvPicPr>
        <p:blipFill>
          <a:blip r:embed="rId5"/>
          <a:stretch>
            <a:fillRect/>
          </a:stretch>
        </p:blipFill>
        <p:spPr>
          <a:xfrm>
            <a:off x="5333119" y="920750"/>
            <a:ext cx="3303761" cy="1119814"/>
          </a:xfrm>
          <a:prstGeom prst="rect">
            <a:avLst/>
          </a:prstGeom>
        </p:spPr>
      </p:pic>
      <p:sp>
        <p:nvSpPr>
          <p:cNvPr id="20" name="TextBox 19">
            <a:extLst>
              <a:ext uri="{FF2B5EF4-FFF2-40B4-BE49-F238E27FC236}">
                <a16:creationId xmlns:a16="http://schemas.microsoft.com/office/drawing/2014/main" id="{8FFAB514-071E-774B-A4BE-76D1026B088F}"/>
              </a:ext>
            </a:extLst>
          </p:cNvPr>
          <p:cNvSpPr txBox="1"/>
          <p:nvPr/>
        </p:nvSpPr>
        <p:spPr>
          <a:xfrm>
            <a:off x="5161423" y="2040564"/>
            <a:ext cx="3647152" cy="307777"/>
          </a:xfrm>
          <a:prstGeom prst="rect">
            <a:avLst/>
          </a:prstGeom>
          <a:noFill/>
        </p:spPr>
        <p:txBody>
          <a:bodyPr wrap="none" rtlCol="0">
            <a:spAutoFit/>
          </a:bodyPr>
          <a:lstStyle/>
          <a:p>
            <a:pPr rtl="0"/>
            <a:r>
              <a:rPr lang="fr-FR" sz="1400">
                <a:solidFill>
                  <a:srgbClr val="000000"/>
                </a:solidFill>
              </a:rPr>
              <a:t>Connecteurs LC (Lucent Connector) unidirectionnels</a:t>
            </a:r>
          </a:p>
        </p:txBody>
      </p:sp>
      <p:pic>
        <p:nvPicPr>
          <p:cNvPr id="17" name="Picture 16">
            <a:extLst>
              <a:ext uri="{FF2B5EF4-FFF2-40B4-BE49-F238E27FC236}">
                <a16:creationId xmlns:a16="http://schemas.microsoft.com/office/drawing/2014/main" id="{6DFA9AAA-D0E3-1B4B-BCE3-E072F4C23680}"/>
              </a:ext>
            </a:extLst>
          </p:cNvPr>
          <p:cNvPicPr>
            <a:picLocks noChangeAspect="1"/>
          </p:cNvPicPr>
          <p:nvPr/>
        </p:nvPicPr>
        <p:blipFill>
          <a:blip r:embed="rId6"/>
          <a:stretch>
            <a:fillRect/>
          </a:stretch>
        </p:blipFill>
        <p:spPr>
          <a:xfrm>
            <a:off x="5353677" y="2766454"/>
            <a:ext cx="3303876" cy="1634756"/>
          </a:xfrm>
          <a:prstGeom prst="rect">
            <a:avLst/>
          </a:prstGeom>
        </p:spPr>
      </p:pic>
      <p:sp>
        <p:nvSpPr>
          <p:cNvPr id="21" name="TextBox 20">
            <a:extLst>
              <a:ext uri="{FF2B5EF4-FFF2-40B4-BE49-F238E27FC236}">
                <a16:creationId xmlns:a16="http://schemas.microsoft.com/office/drawing/2014/main" id="{A9A193B0-64EF-0045-89BD-9F60A6D39A54}"/>
              </a:ext>
            </a:extLst>
          </p:cNvPr>
          <p:cNvSpPr txBox="1"/>
          <p:nvPr/>
        </p:nvSpPr>
        <p:spPr>
          <a:xfrm>
            <a:off x="5574774" y="4367121"/>
            <a:ext cx="2861681" cy="307777"/>
          </a:xfrm>
          <a:prstGeom prst="rect">
            <a:avLst/>
          </a:prstGeom>
          <a:noFill/>
        </p:spPr>
        <p:txBody>
          <a:bodyPr wrap="none" rtlCol="0">
            <a:spAutoFit/>
          </a:bodyPr>
          <a:lstStyle/>
          <a:p>
            <a:pPr rtl="0"/>
            <a:r>
              <a:rPr lang="fr-FR" sz="1400">
                <a:solidFill>
                  <a:srgbClr val="000000"/>
                </a:solidFill>
              </a:rPr>
              <a:t>Connecteurs LC bidirectionnels multimodes</a:t>
            </a:r>
          </a:p>
        </p:txBody>
      </p:sp>
    </p:spTree>
    <p:extLst>
      <p:ext uri="{BB962C8B-B14F-4D97-AF65-F5344CB8AC3E}">
        <p14:creationId xmlns:p14="http://schemas.microsoft.com/office/powerpoint/2010/main" val="117139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c15="http://schemas.microsoft.com/office/drawing/2012/chart" xmlns:c="http://schemas.openxmlformats.org/drawingml/2006/chart"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pPr rtl="0"/>
            <a:r>
              <a:rPr lang="fr-FR" sz="1600"/>
              <a:t>Câblage en fibre optique</a:t>
            </a:r>
            <a:br>
              <a:rPr lang="en-US" dirty="0"/>
            </a:br>
            <a:r>
              <a:rPr lang="fr-FR" sz="2400"/>
              <a:t>Cordons de brassage en fibre</a:t>
            </a:r>
          </a:p>
        </p:txBody>
      </p:sp>
      <p:sp>
        <p:nvSpPr>
          <p:cNvPr id="18" name="TextBox 17">
            <a:extLst>
              <a:ext uri="{FF2B5EF4-FFF2-40B4-BE49-F238E27FC236}">
                <a16:creationId xmlns:a16="http://schemas.microsoft.com/office/drawing/2014/main" id="{044A587F-DE40-3E49-8A91-EEAED1C33FB7}"/>
              </a:ext>
            </a:extLst>
          </p:cNvPr>
          <p:cNvSpPr txBox="1"/>
          <p:nvPr/>
        </p:nvSpPr>
        <p:spPr>
          <a:xfrm>
            <a:off x="294919" y="3351215"/>
            <a:ext cx="2022979" cy="307777"/>
          </a:xfrm>
          <a:prstGeom prst="rect">
            <a:avLst/>
          </a:prstGeom>
          <a:noFill/>
        </p:spPr>
        <p:txBody>
          <a:bodyPr wrap="square" rtlCol="0">
            <a:spAutoFit/>
          </a:bodyPr>
          <a:lstStyle/>
          <a:p>
            <a:pPr rtl="0"/>
            <a:r>
              <a:rPr lang="fr-FR" sz="1400">
                <a:solidFill>
                  <a:srgbClr val="000000"/>
                </a:solidFill>
              </a:rPr>
              <a:t>Cordon de brassage multimode SC-SC</a:t>
            </a:r>
          </a:p>
        </p:txBody>
      </p:sp>
      <p:pic>
        <p:nvPicPr>
          <p:cNvPr id="4" name="Picture 3">
            <a:extLst>
              <a:ext uri="{FF2B5EF4-FFF2-40B4-BE49-F238E27FC236}">
                <a16:creationId xmlns:a16="http://schemas.microsoft.com/office/drawing/2014/main" id="{A47EFFFC-758E-6943-85A1-8D1A084794A1}"/>
              </a:ext>
            </a:extLst>
          </p:cNvPr>
          <p:cNvPicPr>
            <a:picLocks noChangeAspect="1"/>
          </p:cNvPicPr>
          <p:nvPr/>
        </p:nvPicPr>
        <p:blipFill>
          <a:blip r:embed="rId3"/>
          <a:stretch>
            <a:fillRect/>
          </a:stretch>
        </p:blipFill>
        <p:spPr>
          <a:xfrm>
            <a:off x="136822" y="993211"/>
            <a:ext cx="2261511" cy="2270310"/>
          </a:xfrm>
          <a:prstGeom prst="rect">
            <a:avLst/>
          </a:prstGeom>
        </p:spPr>
      </p:pic>
      <p:sp>
        <p:nvSpPr>
          <p:cNvPr id="23" name="TextBox 22">
            <a:extLst>
              <a:ext uri="{FF2B5EF4-FFF2-40B4-BE49-F238E27FC236}">
                <a16:creationId xmlns:a16="http://schemas.microsoft.com/office/drawing/2014/main" id="{B292615F-AE90-F847-A154-41C4C44DB535}"/>
              </a:ext>
            </a:extLst>
          </p:cNvPr>
          <p:cNvSpPr txBox="1"/>
          <p:nvPr/>
        </p:nvSpPr>
        <p:spPr>
          <a:xfrm>
            <a:off x="2614243" y="3351215"/>
            <a:ext cx="2022979" cy="307777"/>
          </a:xfrm>
          <a:prstGeom prst="rect">
            <a:avLst/>
          </a:prstGeom>
          <a:noFill/>
        </p:spPr>
        <p:txBody>
          <a:bodyPr wrap="square" rtlCol="0">
            <a:spAutoFit/>
          </a:bodyPr>
          <a:lstStyle/>
          <a:p>
            <a:pPr rtl="0"/>
            <a:r>
              <a:rPr lang="fr-FR" sz="1400">
                <a:solidFill>
                  <a:srgbClr val="000000"/>
                </a:solidFill>
              </a:rPr>
              <a:t>Cordon de brassage monomode LC-LC</a:t>
            </a:r>
          </a:p>
        </p:txBody>
      </p:sp>
      <p:pic>
        <p:nvPicPr>
          <p:cNvPr id="8" name="Picture 7">
            <a:extLst>
              <a:ext uri="{FF2B5EF4-FFF2-40B4-BE49-F238E27FC236}">
                <a16:creationId xmlns:a16="http://schemas.microsoft.com/office/drawing/2014/main" id="{7D7E7CC7-1B3A-0741-AEB9-886AB99D5148}"/>
              </a:ext>
            </a:extLst>
          </p:cNvPr>
          <p:cNvPicPr>
            <a:picLocks noChangeAspect="1"/>
          </p:cNvPicPr>
          <p:nvPr/>
        </p:nvPicPr>
        <p:blipFill>
          <a:blip r:embed="rId4"/>
          <a:stretch>
            <a:fillRect/>
          </a:stretch>
        </p:blipFill>
        <p:spPr>
          <a:xfrm>
            <a:off x="2534507" y="1135923"/>
            <a:ext cx="2182453" cy="1742511"/>
          </a:xfrm>
          <a:prstGeom prst="rect">
            <a:avLst/>
          </a:prstGeom>
        </p:spPr>
      </p:pic>
      <p:pic>
        <p:nvPicPr>
          <p:cNvPr id="11" name="Picture 10">
            <a:extLst>
              <a:ext uri="{FF2B5EF4-FFF2-40B4-BE49-F238E27FC236}">
                <a16:creationId xmlns:a16="http://schemas.microsoft.com/office/drawing/2014/main" id="{8E723C68-87AF-FB41-982B-B6FD2A4EE0A6}"/>
              </a:ext>
            </a:extLst>
          </p:cNvPr>
          <p:cNvPicPr>
            <a:picLocks noChangeAspect="1"/>
          </p:cNvPicPr>
          <p:nvPr/>
        </p:nvPicPr>
        <p:blipFill>
          <a:blip r:embed="rId5"/>
          <a:stretch>
            <a:fillRect/>
          </a:stretch>
        </p:blipFill>
        <p:spPr>
          <a:xfrm>
            <a:off x="4785984" y="1034720"/>
            <a:ext cx="2096505" cy="2049627"/>
          </a:xfrm>
          <a:prstGeom prst="rect">
            <a:avLst/>
          </a:prstGeom>
        </p:spPr>
      </p:pic>
      <p:sp>
        <p:nvSpPr>
          <p:cNvPr id="24" name="TextBox 23">
            <a:extLst>
              <a:ext uri="{FF2B5EF4-FFF2-40B4-BE49-F238E27FC236}">
                <a16:creationId xmlns:a16="http://schemas.microsoft.com/office/drawing/2014/main" id="{93CF4337-D9BE-C745-8327-70A85BC3A360}"/>
              </a:ext>
            </a:extLst>
          </p:cNvPr>
          <p:cNvSpPr txBox="1"/>
          <p:nvPr/>
        </p:nvSpPr>
        <p:spPr>
          <a:xfrm>
            <a:off x="4933567" y="3351215"/>
            <a:ext cx="2022979" cy="307777"/>
          </a:xfrm>
          <a:prstGeom prst="rect">
            <a:avLst/>
          </a:prstGeom>
          <a:noFill/>
        </p:spPr>
        <p:txBody>
          <a:bodyPr wrap="square" rtlCol="0">
            <a:spAutoFit/>
          </a:bodyPr>
          <a:lstStyle/>
          <a:p>
            <a:pPr rtl="0"/>
            <a:r>
              <a:rPr lang="fr-FR" sz="1400">
                <a:solidFill>
                  <a:srgbClr val="000000"/>
                </a:solidFill>
              </a:rPr>
              <a:t>Cordon de brassage multimode SC-SC</a:t>
            </a:r>
          </a:p>
        </p:txBody>
      </p:sp>
      <p:pic>
        <p:nvPicPr>
          <p:cNvPr id="22" name="Picture 21">
            <a:extLst>
              <a:ext uri="{FF2B5EF4-FFF2-40B4-BE49-F238E27FC236}">
                <a16:creationId xmlns:a16="http://schemas.microsoft.com/office/drawing/2014/main" id="{51C28A5B-B6F5-274E-9424-046DCC31CCAC}"/>
              </a:ext>
            </a:extLst>
          </p:cNvPr>
          <p:cNvPicPr>
            <a:picLocks noChangeAspect="1"/>
          </p:cNvPicPr>
          <p:nvPr/>
        </p:nvPicPr>
        <p:blipFill>
          <a:blip r:embed="rId6"/>
          <a:stretch>
            <a:fillRect/>
          </a:stretch>
        </p:blipFill>
        <p:spPr>
          <a:xfrm>
            <a:off x="6938100" y="1143007"/>
            <a:ext cx="2124689" cy="1941340"/>
          </a:xfrm>
          <a:prstGeom prst="rect">
            <a:avLst/>
          </a:prstGeom>
        </p:spPr>
      </p:pic>
      <p:sp>
        <p:nvSpPr>
          <p:cNvPr id="25" name="TextBox 24">
            <a:extLst>
              <a:ext uri="{FF2B5EF4-FFF2-40B4-BE49-F238E27FC236}">
                <a16:creationId xmlns:a16="http://schemas.microsoft.com/office/drawing/2014/main" id="{2A289004-FFFB-C642-8A47-A4307F4C63D5}"/>
              </a:ext>
            </a:extLst>
          </p:cNvPr>
          <p:cNvSpPr txBox="1"/>
          <p:nvPr/>
        </p:nvSpPr>
        <p:spPr>
          <a:xfrm>
            <a:off x="6988954" y="3351215"/>
            <a:ext cx="2022979" cy="307777"/>
          </a:xfrm>
          <a:prstGeom prst="rect">
            <a:avLst/>
          </a:prstGeom>
          <a:noFill/>
        </p:spPr>
        <p:txBody>
          <a:bodyPr wrap="square" rtlCol="0">
            <a:spAutoFit/>
          </a:bodyPr>
          <a:lstStyle/>
          <a:p>
            <a:pPr rtl="0"/>
            <a:r>
              <a:rPr lang="fr-FR" sz="1400">
                <a:solidFill>
                  <a:srgbClr val="000000"/>
                </a:solidFill>
              </a:rPr>
              <a:t>Cordon de brassage monomode ST-SC</a:t>
            </a:r>
          </a:p>
        </p:txBody>
      </p:sp>
      <p:sp>
        <p:nvSpPr>
          <p:cNvPr id="26" name="Rectangle 25">
            <a:extLst>
              <a:ext uri="{FF2B5EF4-FFF2-40B4-BE49-F238E27FC236}">
                <a16:creationId xmlns:a16="http://schemas.microsoft.com/office/drawing/2014/main" id="{3AF71162-B24B-0449-B572-371479B4D5FA}"/>
              </a:ext>
            </a:extLst>
          </p:cNvPr>
          <p:cNvSpPr/>
          <p:nvPr/>
        </p:nvSpPr>
        <p:spPr>
          <a:xfrm>
            <a:off x="294919" y="4029194"/>
            <a:ext cx="8594785" cy="584775"/>
          </a:xfrm>
          <a:prstGeom prst="rect">
            <a:avLst/>
          </a:prstGeom>
        </p:spPr>
        <p:txBody>
          <a:bodyPr wrap="square">
            <a:spAutoFit/>
          </a:bodyPr>
          <a:lstStyle/>
          <a:p>
            <a:pPr rtl="0"/>
            <a:r>
              <a:rPr lang="fr-FR" sz="1600">
                <a:solidFill>
                  <a:srgbClr val="000000"/>
                </a:solidFill>
                <a:latin typeface="+mn-lt"/>
              </a:rPr>
              <a:t>Une gaine jaune est utilisée pour les câbles à fibre optique monomodes et une gaine orange (ou aqua) pour les câbles multimodes</a:t>
            </a:r>
            <a:r>
              <a:rPr lang="fr-FR" sz="1400">
                <a:solidFill>
                  <a:srgbClr val="000000"/>
                </a:solidFill>
                <a:latin typeface="+mn-lt"/>
              </a:rPr>
              <a:t>.</a:t>
            </a:r>
          </a:p>
        </p:txBody>
      </p:sp>
    </p:spTree>
    <p:extLst>
      <p:ext uri="{BB962C8B-B14F-4D97-AF65-F5344CB8AC3E}">
        <p14:creationId xmlns:p14="http://schemas.microsoft.com/office/powerpoint/2010/main" val="25247355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c15="http://schemas.microsoft.com/office/drawing/2012/chart" xmlns:c="http://schemas.openxmlformats.org/drawingml/2006/chart"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pPr rtl="0"/>
            <a:r>
              <a:rPr lang="fr-FR" sz="1600"/>
              <a:t>Câblage en fibre optique</a:t>
            </a:r>
            <a:br>
              <a:rPr lang="en-US" dirty="0"/>
            </a:br>
            <a:r>
              <a:rPr lang="fr-FR" sz="2400"/>
              <a:t>Fibre contre cuivre</a:t>
            </a:r>
          </a:p>
        </p:txBody>
      </p:sp>
      <p:sp>
        <p:nvSpPr>
          <p:cNvPr id="5" name="Content Placeholder 4">
            <a:extLst>
              <a:ext uri="{FF2B5EF4-FFF2-40B4-BE49-F238E27FC236}">
                <a16:creationId xmlns:a16="http://schemas.microsoft.com/office/drawing/2014/main" id="{E7154448-E35D-BC47-BD49-7F9C30521470}"/>
              </a:ext>
            </a:extLst>
          </p:cNvPr>
          <p:cNvSpPr>
            <a:spLocks noGrp="1"/>
          </p:cNvSpPr>
          <p:nvPr>
            <p:ph idx="1"/>
          </p:nvPr>
        </p:nvSpPr>
        <p:spPr>
          <a:xfrm>
            <a:off x="431971" y="802894"/>
            <a:ext cx="8280057" cy="731837"/>
          </a:xfrm>
        </p:spPr>
        <p:txBody>
          <a:bodyPr/>
          <a:lstStyle/>
          <a:p>
            <a:pPr algn="l" rtl="0">
              <a:spcBef>
                <a:spcPts val="0"/>
              </a:spcBef>
            </a:pPr>
            <a:r>
              <a:rPr lang="fr-FR" sz="1600">
                <a:solidFill>
                  <a:srgbClr val="000000"/>
                </a:solidFill>
              </a:rPr>
              <a:t>La fibre optique est principalement utilisée comme câblage de base pour un trafic élevé, point à point</a:t>
            </a:r>
          </a:p>
          <a:p>
            <a:pPr algn="l" rtl="0">
              <a:spcBef>
                <a:spcPts val="0"/>
              </a:spcBef>
            </a:pPr>
            <a:r>
              <a:rPr lang="fr-FR" sz="1600">
                <a:solidFill>
                  <a:srgbClr val="000000"/>
                </a:solidFill>
              </a:rPr>
              <a:t>les connexions entre les installations de distribution de données et pour l'interconnexion des bâtiments</a:t>
            </a:r>
          </a:p>
          <a:p>
            <a:pPr algn="l" rtl="0">
              <a:spcBef>
                <a:spcPts val="0"/>
              </a:spcBef>
            </a:pPr>
            <a:r>
              <a:rPr lang="fr-FR" sz="1600">
                <a:solidFill>
                  <a:srgbClr val="000000"/>
                </a:solidFill>
              </a:rPr>
              <a:t>dans les campus multi-bâtiments.</a:t>
            </a:r>
          </a:p>
          <a:p>
            <a:pPr algn="l"/>
            <a:endParaRPr lang="en-US" sz="1600" dirty="0">
              <a:solidFill>
                <a:srgbClr val="000000"/>
              </a:solidFill>
            </a:endParaRPr>
          </a:p>
          <a:p>
            <a:pPr algn="l"/>
            <a:endParaRPr lang="en-US" sz="1600" dirty="0">
              <a:solidFill>
                <a:srgbClr val="000000"/>
              </a:solidFill>
            </a:endParaRPr>
          </a:p>
        </p:txBody>
      </p:sp>
      <p:graphicFrame>
        <p:nvGraphicFramePr>
          <p:cNvPr id="6" name="Table 5">
            <a:extLst>
              <a:ext uri="{FF2B5EF4-FFF2-40B4-BE49-F238E27FC236}">
                <a16:creationId xmlns:a16="http://schemas.microsoft.com/office/drawing/2014/main" id="{D8A5C7BF-C4C9-B349-B21A-EFF7CBA07861}"/>
              </a:ext>
            </a:extLst>
          </p:cNvPr>
          <p:cNvGraphicFramePr>
            <a:graphicFrameLocks noGrp="1"/>
          </p:cNvGraphicFramePr>
          <p:nvPr>
            <p:extLst>
              <p:ext uri="{D42A27DB-BD31-4B8C-83A1-F6EECF244321}">
                <p14:modId xmlns:p14="http://schemas.microsoft.com/office/powerpoint/2010/main" val="276147438"/>
              </p:ext>
            </p:extLst>
          </p:nvPr>
        </p:nvGraphicFramePr>
        <p:xfrm>
          <a:off x="474662" y="1665079"/>
          <a:ext cx="8280057" cy="4237990"/>
        </p:xfrm>
        <a:graphic>
          <a:graphicData uri="http://schemas.openxmlformats.org/drawingml/2006/table">
            <a:tbl>
              <a:tblPr firstRow="1" bandRow="1">
                <a:tableStyleId>{5C22544A-7EE6-4342-B048-85BDC9FD1C3A}</a:tableStyleId>
              </a:tblPr>
              <a:tblGrid>
                <a:gridCol w="2565808">
                  <a:extLst>
                    <a:ext uri="{9D8B030D-6E8A-4147-A177-3AD203B41FA5}">
                      <a16:colId xmlns:a16="http://schemas.microsoft.com/office/drawing/2014/main" val="208618587"/>
                    </a:ext>
                  </a:extLst>
                </a:gridCol>
                <a:gridCol w="2706129">
                  <a:extLst>
                    <a:ext uri="{9D8B030D-6E8A-4147-A177-3AD203B41FA5}">
                      <a16:colId xmlns:a16="http://schemas.microsoft.com/office/drawing/2014/main" val="3036265104"/>
                    </a:ext>
                  </a:extLst>
                </a:gridCol>
                <a:gridCol w="3008120">
                  <a:extLst>
                    <a:ext uri="{9D8B030D-6E8A-4147-A177-3AD203B41FA5}">
                      <a16:colId xmlns:a16="http://schemas.microsoft.com/office/drawing/2014/main" val="1572155159"/>
                    </a:ext>
                  </a:extLst>
                </a:gridCol>
              </a:tblGrid>
              <a:tr h="370840">
                <a:tc>
                  <a:txBody>
                    <a:bodyPr/>
                    <a:lstStyle/>
                    <a:p>
                      <a:pPr algn="l" rtl="0" fontAlgn="ctr"/>
                      <a:r>
                        <a:rPr lang="fr-FR" b="1">
                          <a:effectLst/>
                        </a:rPr>
                        <a:t>Problèmes de mise en œuvre</a:t>
                      </a:r>
                    </a:p>
                  </a:txBody>
                  <a:tcPr marL="47625" marR="47625" marT="47625" marB="47625" anchor="ctr"/>
                </a:tc>
                <a:tc>
                  <a:txBody>
                    <a:bodyPr/>
                    <a:lstStyle/>
                    <a:p>
                      <a:pPr algn="l" rtl="0" fontAlgn="ctr"/>
                      <a:r>
                        <a:rPr lang="fr-FR" b="1">
                          <a:effectLst/>
                        </a:rPr>
                        <a:t>Câblage à paires torsadées non blindées (UTP)</a:t>
                      </a:r>
                    </a:p>
                  </a:txBody>
                  <a:tcPr marL="47625" marR="47625" marT="47625" marB="47625" anchor="ctr"/>
                </a:tc>
                <a:tc>
                  <a:txBody>
                    <a:bodyPr/>
                    <a:lstStyle/>
                    <a:p>
                      <a:pPr algn="l" rtl="0" fontAlgn="ctr"/>
                      <a:r>
                        <a:rPr lang="fr-FR" b="1">
                          <a:effectLst/>
                        </a:rPr>
                        <a:t>Câblage à fibre optique</a:t>
                      </a:r>
                    </a:p>
                  </a:txBody>
                  <a:tcPr marL="47625" marR="47625" marT="47625" marB="47625" anchor="ctr"/>
                </a:tc>
                <a:extLst>
                  <a:ext uri="{0D108BD9-81ED-4DB2-BD59-A6C34878D82A}">
                    <a16:rowId xmlns:a16="http://schemas.microsoft.com/office/drawing/2014/main" val="2863137053"/>
                  </a:ext>
                </a:extLst>
              </a:tr>
              <a:tr h="370840">
                <a:tc>
                  <a:txBody>
                    <a:bodyPr/>
                    <a:lstStyle/>
                    <a:p>
                      <a:pPr rtl="0" fontAlgn="ctr"/>
                      <a:r>
                        <a:rPr lang="fr-FR" b="0">
                          <a:solidFill>
                            <a:srgbClr val="000000"/>
                          </a:solidFill>
                          <a:effectLst/>
                        </a:rPr>
                        <a:t>Bande passante</a:t>
                      </a:r>
                    </a:p>
                  </a:txBody>
                  <a:tcPr marL="47625" marR="47625" marT="47625" marB="47625" anchor="ctr"/>
                </a:tc>
                <a:tc>
                  <a:txBody>
                    <a:bodyPr/>
                    <a:lstStyle/>
                    <a:p>
                      <a:pPr rtl="0" fontAlgn="ctr"/>
                      <a:r>
                        <a:rPr lang="fr-FR" b="0">
                          <a:solidFill>
                            <a:srgbClr val="000000"/>
                          </a:solidFill>
                          <a:effectLst/>
                        </a:rPr>
                        <a:t>10 Mbit/s - 10 Gbit/s</a:t>
                      </a:r>
                    </a:p>
                  </a:txBody>
                  <a:tcPr marL="47625" marR="47625" marT="47625" marB="47625" anchor="ctr"/>
                </a:tc>
                <a:tc>
                  <a:txBody>
                    <a:bodyPr/>
                    <a:lstStyle/>
                    <a:p>
                      <a:pPr rtl="0" fontAlgn="ctr"/>
                      <a:r>
                        <a:rPr lang="fr-FR" b="0">
                          <a:solidFill>
                            <a:srgbClr val="000000"/>
                          </a:solidFill>
                          <a:effectLst/>
                        </a:rPr>
                        <a:t>10 Mbit/s - 100 Gbit/s</a:t>
                      </a:r>
                    </a:p>
                  </a:txBody>
                  <a:tcPr marL="47625" marR="47625" marT="47625" marB="47625" anchor="ctr"/>
                </a:tc>
                <a:extLst>
                  <a:ext uri="{0D108BD9-81ED-4DB2-BD59-A6C34878D82A}">
                    <a16:rowId xmlns:a16="http://schemas.microsoft.com/office/drawing/2014/main" val="3114237156"/>
                  </a:ext>
                </a:extLst>
              </a:tr>
              <a:tr h="370840">
                <a:tc>
                  <a:txBody>
                    <a:bodyPr/>
                    <a:lstStyle/>
                    <a:p>
                      <a:pPr rtl="0" fontAlgn="ctr"/>
                      <a:r>
                        <a:rPr lang="fr-FR" b="0">
                          <a:solidFill>
                            <a:srgbClr val="000000"/>
                          </a:solidFill>
                          <a:effectLst/>
                        </a:rPr>
                        <a:t>Distance</a:t>
                      </a:r>
                    </a:p>
                  </a:txBody>
                  <a:tcPr marL="47625" marR="47625" marT="47625" marB="47625" anchor="ctr"/>
                </a:tc>
                <a:tc>
                  <a:txBody>
                    <a:bodyPr/>
                    <a:lstStyle/>
                    <a:p>
                      <a:pPr rtl="0" fontAlgn="ctr"/>
                      <a:r>
                        <a:rPr lang="fr-FR" b="0">
                          <a:solidFill>
                            <a:srgbClr val="000000"/>
                          </a:solidFill>
                          <a:effectLst/>
                        </a:rPr>
                        <a:t>Relativement courte (1 à 100 mètres)</a:t>
                      </a:r>
                    </a:p>
                  </a:txBody>
                  <a:tcPr marL="47625" marR="47625" marT="47625" marB="47625" anchor="ctr"/>
                </a:tc>
                <a:tc>
                  <a:txBody>
                    <a:bodyPr/>
                    <a:lstStyle/>
                    <a:p>
                      <a:pPr rtl="0" fontAlgn="ctr"/>
                      <a:r>
                        <a:rPr lang="fr-FR" b="0">
                          <a:solidFill>
                            <a:srgbClr val="000000"/>
                          </a:solidFill>
                          <a:effectLst/>
                        </a:rPr>
                        <a:t>Relativement longue (1 à 100 000 mètres)</a:t>
                      </a:r>
                    </a:p>
                  </a:txBody>
                  <a:tcPr marL="47625" marR="47625" marT="47625" marB="47625" anchor="ctr"/>
                </a:tc>
                <a:extLst>
                  <a:ext uri="{0D108BD9-81ED-4DB2-BD59-A6C34878D82A}">
                    <a16:rowId xmlns:a16="http://schemas.microsoft.com/office/drawing/2014/main" val="2135285250"/>
                  </a:ext>
                </a:extLst>
              </a:tr>
              <a:tr h="370840">
                <a:tc>
                  <a:txBody>
                    <a:bodyPr/>
                    <a:lstStyle/>
                    <a:p>
                      <a:pPr rtl="0" fontAlgn="ctr"/>
                      <a:r>
                        <a:rPr lang="fr-FR" b="0">
                          <a:solidFill>
                            <a:srgbClr val="000000"/>
                          </a:solidFill>
                          <a:effectLst/>
                        </a:rPr>
                        <a:t>Résistance aux perturbations électromagnétiques et radioélectriques</a:t>
                      </a:r>
                    </a:p>
                  </a:txBody>
                  <a:tcPr marL="47625" marR="47625" marT="47625" marB="47625" anchor="ctr"/>
                </a:tc>
                <a:tc>
                  <a:txBody>
                    <a:bodyPr/>
                    <a:lstStyle/>
                    <a:p>
                      <a:pPr rtl="0" fontAlgn="ctr"/>
                      <a:r>
                        <a:rPr lang="fr-FR" b="0">
                          <a:solidFill>
                            <a:srgbClr val="000000"/>
                          </a:solidFill>
                          <a:effectLst/>
                        </a:rPr>
                        <a:t>Faible</a:t>
                      </a:r>
                    </a:p>
                  </a:txBody>
                  <a:tcPr marL="47625" marR="47625" marT="47625" marB="47625" anchor="ctr"/>
                </a:tc>
                <a:tc>
                  <a:txBody>
                    <a:bodyPr/>
                    <a:lstStyle/>
                    <a:p>
                      <a:pPr rtl="0" fontAlgn="ctr"/>
                      <a:r>
                        <a:rPr lang="fr-FR" b="0">
                          <a:solidFill>
                            <a:srgbClr val="000000"/>
                          </a:solidFill>
                          <a:effectLst/>
                        </a:rPr>
                        <a:t>Haute (résistance totale)</a:t>
                      </a:r>
                    </a:p>
                  </a:txBody>
                  <a:tcPr marL="47625" marR="47625" marT="47625" marB="47625" anchor="ctr"/>
                </a:tc>
                <a:extLst>
                  <a:ext uri="{0D108BD9-81ED-4DB2-BD59-A6C34878D82A}">
                    <a16:rowId xmlns:a16="http://schemas.microsoft.com/office/drawing/2014/main" val="2960717250"/>
                  </a:ext>
                </a:extLst>
              </a:tr>
              <a:tr h="370840">
                <a:tc>
                  <a:txBody>
                    <a:bodyPr/>
                    <a:lstStyle/>
                    <a:p>
                      <a:pPr rtl="0" fontAlgn="ctr"/>
                      <a:r>
                        <a:rPr lang="fr-FR" b="0">
                          <a:solidFill>
                            <a:srgbClr val="000000"/>
                          </a:solidFill>
                          <a:effectLst/>
                        </a:rPr>
                        <a:t>Résistance aux risques électriques</a:t>
                      </a:r>
                    </a:p>
                  </a:txBody>
                  <a:tcPr marL="47625" marR="47625" marT="47625" marB="47625" anchor="ctr"/>
                </a:tc>
                <a:tc>
                  <a:txBody>
                    <a:bodyPr/>
                    <a:lstStyle/>
                    <a:p>
                      <a:pPr rtl="0" fontAlgn="ctr"/>
                      <a:r>
                        <a:rPr lang="fr-FR" b="0">
                          <a:solidFill>
                            <a:srgbClr val="000000"/>
                          </a:solidFill>
                          <a:effectLst/>
                        </a:rPr>
                        <a:t>Faible</a:t>
                      </a:r>
                    </a:p>
                  </a:txBody>
                  <a:tcPr marL="47625" marR="47625" marT="47625" marB="47625" anchor="ctr"/>
                </a:tc>
                <a:tc>
                  <a:txBody>
                    <a:bodyPr/>
                    <a:lstStyle/>
                    <a:p>
                      <a:pPr rtl="0" fontAlgn="ctr"/>
                      <a:r>
                        <a:rPr lang="fr-FR" b="0">
                          <a:solidFill>
                            <a:srgbClr val="000000"/>
                          </a:solidFill>
                          <a:effectLst/>
                        </a:rPr>
                        <a:t>Haute (résistance totale)</a:t>
                      </a:r>
                    </a:p>
                  </a:txBody>
                  <a:tcPr marL="47625" marR="47625" marT="47625" marB="47625" anchor="ctr"/>
                </a:tc>
                <a:extLst>
                  <a:ext uri="{0D108BD9-81ED-4DB2-BD59-A6C34878D82A}">
                    <a16:rowId xmlns:a16="http://schemas.microsoft.com/office/drawing/2014/main" val="2027643397"/>
                  </a:ext>
                </a:extLst>
              </a:tr>
              <a:tr h="370840">
                <a:tc>
                  <a:txBody>
                    <a:bodyPr/>
                    <a:lstStyle/>
                    <a:p>
                      <a:pPr rtl="0" fontAlgn="ctr"/>
                      <a:r>
                        <a:rPr lang="fr-FR" b="0">
                          <a:solidFill>
                            <a:srgbClr val="000000"/>
                          </a:solidFill>
                          <a:effectLst/>
                        </a:rPr>
                        <a:t>Coûts des supports et des connecteurs</a:t>
                      </a:r>
                    </a:p>
                  </a:txBody>
                  <a:tcPr marL="47625" marR="47625" marT="47625" marB="47625" anchor="ctr"/>
                </a:tc>
                <a:tc>
                  <a:txBody>
                    <a:bodyPr/>
                    <a:lstStyle/>
                    <a:p>
                      <a:pPr rtl="0" fontAlgn="ctr"/>
                      <a:r>
                        <a:rPr lang="fr-FR" b="0">
                          <a:solidFill>
                            <a:srgbClr val="000000"/>
                          </a:solidFill>
                          <a:effectLst/>
                        </a:rPr>
                        <a:t>Moins élevé</a:t>
                      </a:r>
                    </a:p>
                  </a:txBody>
                  <a:tcPr marL="47625" marR="47625" marT="47625" marB="47625" anchor="ctr"/>
                </a:tc>
                <a:tc>
                  <a:txBody>
                    <a:bodyPr/>
                    <a:lstStyle/>
                    <a:p>
                      <a:pPr rtl="0" fontAlgn="ctr"/>
                      <a:r>
                        <a:rPr lang="fr-FR" b="0">
                          <a:solidFill>
                            <a:srgbClr val="000000"/>
                          </a:solidFill>
                          <a:effectLst/>
                        </a:rPr>
                        <a:t>Plus élevé</a:t>
                      </a:r>
                    </a:p>
                  </a:txBody>
                  <a:tcPr marL="47625" marR="47625" marT="47625" marB="47625" anchor="ctr"/>
                </a:tc>
                <a:extLst>
                  <a:ext uri="{0D108BD9-81ED-4DB2-BD59-A6C34878D82A}">
                    <a16:rowId xmlns:a16="http://schemas.microsoft.com/office/drawing/2014/main" val="4021883645"/>
                  </a:ext>
                </a:extLst>
              </a:tr>
              <a:tr h="370840">
                <a:tc>
                  <a:txBody>
                    <a:bodyPr/>
                    <a:lstStyle/>
                    <a:p>
                      <a:pPr rtl="0" fontAlgn="ctr"/>
                      <a:r>
                        <a:rPr lang="fr-FR" b="0">
                          <a:solidFill>
                            <a:srgbClr val="000000"/>
                          </a:solidFill>
                          <a:effectLst/>
                        </a:rPr>
                        <a:t>Compétences requises pour l'installation</a:t>
                      </a:r>
                    </a:p>
                  </a:txBody>
                  <a:tcPr marL="47625" marR="47625" marT="47625" marB="47625" anchor="ctr"/>
                </a:tc>
                <a:tc>
                  <a:txBody>
                    <a:bodyPr/>
                    <a:lstStyle/>
                    <a:p>
                      <a:pPr rtl="0" fontAlgn="ctr"/>
                      <a:r>
                        <a:rPr lang="fr-FR" b="0">
                          <a:solidFill>
                            <a:srgbClr val="000000"/>
                          </a:solidFill>
                          <a:effectLst/>
                        </a:rPr>
                        <a:t>Moins élevé</a:t>
                      </a:r>
                    </a:p>
                  </a:txBody>
                  <a:tcPr marL="47625" marR="47625" marT="47625" marB="47625" anchor="ctr"/>
                </a:tc>
                <a:tc>
                  <a:txBody>
                    <a:bodyPr/>
                    <a:lstStyle/>
                    <a:p>
                      <a:pPr rtl="0" fontAlgn="ctr"/>
                      <a:r>
                        <a:rPr lang="fr-FR" b="0">
                          <a:solidFill>
                            <a:srgbClr val="000000"/>
                          </a:solidFill>
                          <a:effectLst/>
                        </a:rPr>
                        <a:t>Plus élevé</a:t>
                      </a:r>
                    </a:p>
                  </a:txBody>
                  <a:tcPr marL="47625" marR="47625" marT="47625" marB="47625" anchor="ctr"/>
                </a:tc>
                <a:extLst>
                  <a:ext uri="{0D108BD9-81ED-4DB2-BD59-A6C34878D82A}">
                    <a16:rowId xmlns:a16="http://schemas.microsoft.com/office/drawing/2014/main" val="1856916499"/>
                  </a:ext>
                </a:extLst>
              </a:tr>
              <a:tr h="370840">
                <a:tc>
                  <a:txBody>
                    <a:bodyPr/>
                    <a:lstStyle/>
                    <a:p>
                      <a:pPr rtl="0" fontAlgn="ctr"/>
                      <a:r>
                        <a:rPr lang="fr-FR" b="0">
                          <a:solidFill>
                            <a:srgbClr val="000000"/>
                          </a:solidFill>
                          <a:effectLst/>
                        </a:rPr>
                        <a:t>Précautions à prendre concernant la sécurité</a:t>
                      </a:r>
                    </a:p>
                  </a:txBody>
                  <a:tcPr marL="47625" marR="47625" marT="47625" marB="47625" anchor="ctr"/>
                </a:tc>
                <a:tc>
                  <a:txBody>
                    <a:bodyPr/>
                    <a:lstStyle/>
                    <a:p>
                      <a:pPr rtl="0" fontAlgn="ctr"/>
                      <a:r>
                        <a:rPr lang="fr-FR" b="0">
                          <a:solidFill>
                            <a:srgbClr val="000000"/>
                          </a:solidFill>
                          <a:effectLst/>
                        </a:rPr>
                        <a:t>Moins élevé</a:t>
                      </a:r>
                    </a:p>
                  </a:txBody>
                  <a:tcPr marL="47625" marR="47625" marT="47625" marB="47625" anchor="ctr"/>
                </a:tc>
                <a:tc>
                  <a:txBody>
                    <a:bodyPr/>
                    <a:lstStyle/>
                    <a:p>
                      <a:pPr rtl="0" fontAlgn="ctr"/>
                      <a:r>
                        <a:rPr lang="fr-FR" b="0">
                          <a:solidFill>
                            <a:srgbClr val="000000"/>
                          </a:solidFill>
                          <a:effectLst/>
                        </a:rPr>
                        <a:t>Plus élevé</a:t>
                      </a:r>
                    </a:p>
                  </a:txBody>
                  <a:tcPr marL="47625" marR="47625" marT="47625" marB="47625" anchor="ctr"/>
                </a:tc>
                <a:extLst>
                  <a:ext uri="{0D108BD9-81ED-4DB2-BD59-A6C34878D82A}">
                    <a16:rowId xmlns:a16="http://schemas.microsoft.com/office/drawing/2014/main" val="1497517308"/>
                  </a:ext>
                </a:extLst>
              </a:tr>
            </a:tbl>
          </a:graphicData>
        </a:graphic>
      </p:graphicFrame>
    </p:spTree>
    <p:extLst>
      <p:ext uri="{BB962C8B-B14F-4D97-AF65-F5344CB8AC3E}">
        <p14:creationId xmlns:p14="http://schemas.microsoft.com/office/powerpoint/2010/main" val="1309871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c15="http://schemas.microsoft.com/office/drawing/2012/chart" xmlns:c="http://schemas.openxmlformats.org/drawingml/2006/chart"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pPr rtl="0"/>
            <a:r>
              <a:rPr lang="fr-FR" sz="1600"/>
              <a:t>Objectif de la couche physique</a:t>
            </a:r>
            <a:br>
              <a:rPr lang="en-US" dirty="0"/>
            </a:br>
            <a:r>
              <a:rPr lang="fr-FR" sz="2400"/>
              <a:t>La connexion physique</a:t>
            </a:r>
          </a:p>
        </p:txBody>
      </p:sp>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431971" y="855419"/>
            <a:ext cx="8280057" cy="3073946"/>
          </a:xfrm>
        </p:spPr>
        <p:txBody>
          <a:bodyPr/>
          <a:lstStyle/>
          <a:p>
            <a:pPr marL="342900" indent="-342900" algn="l" rtl="0">
              <a:buFont typeface="Arial" panose="020B0604020202020204" pitchFamily="34" charset="0"/>
              <a:buChar char="•"/>
            </a:pPr>
            <a:r>
              <a:rPr lang="fr-FR" sz="1600">
                <a:solidFill>
                  <a:srgbClr val="000000"/>
                </a:solidFill>
              </a:rPr>
              <a:t>Avant que les communications réseau peut se produire, une connexion physique à un réseau local doit être établie.</a:t>
            </a:r>
          </a:p>
          <a:p>
            <a:pPr marL="342900" indent="-342900" algn="l" rtl="0">
              <a:buFont typeface="Arial" panose="020B0604020202020204" pitchFamily="34" charset="0"/>
              <a:buChar char="•"/>
            </a:pPr>
            <a:r>
              <a:rPr lang="fr-FR" sz="1600">
                <a:solidFill>
                  <a:srgbClr val="000000"/>
                </a:solidFill>
              </a:rPr>
              <a:t>Cette connexion peut être câblée ou sans fil, selon la configuration du réseau.</a:t>
            </a:r>
          </a:p>
          <a:p>
            <a:pPr marL="342900" indent="-342900" algn="l" rtl="0">
              <a:buFont typeface="Arial" panose="020B0604020202020204" pitchFamily="34" charset="0"/>
              <a:buChar char="•"/>
            </a:pPr>
            <a:r>
              <a:rPr lang="fr-FR" sz="1600">
                <a:solidFill>
                  <a:srgbClr val="000000"/>
                </a:solidFill>
              </a:rPr>
              <a:t>Cela s'applique généralement, que vous envisagiez d'avoir un siège social ou une maison.</a:t>
            </a:r>
          </a:p>
          <a:p>
            <a:pPr marL="342900" indent="-342900" algn="l" rtl="0">
              <a:buFont typeface="Arial" panose="020B0604020202020204" pitchFamily="34" charset="0"/>
              <a:buChar char="•"/>
            </a:pPr>
            <a:r>
              <a:rPr lang="fr-FR" sz="1600">
                <a:solidFill>
                  <a:srgbClr val="000000"/>
                </a:solidFill>
              </a:rPr>
              <a:t>Les cartes d'interface réseau (NIC) permettent de connecter un périphérique au réseau.</a:t>
            </a:r>
          </a:p>
          <a:p>
            <a:pPr marL="342900" indent="-342900" algn="l" rtl="0">
              <a:buFont typeface="Arial" panose="020B0604020202020204" pitchFamily="34" charset="0"/>
              <a:buChar char="•"/>
            </a:pPr>
            <a:r>
              <a:rPr lang="fr-FR" sz="1600">
                <a:solidFill>
                  <a:srgbClr val="000000"/>
                </a:solidFill>
              </a:rPr>
              <a:t>Certains périphériques peuvent avoir une seule carte réseau, tandis que d'autres peuvent avoir plusieurs cartes réseau (avec ou sans fil, par exemple).</a:t>
            </a:r>
          </a:p>
          <a:p>
            <a:pPr marL="342900" indent="-342900" algn="l" rtl="0">
              <a:buFont typeface="Arial" panose="020B0604020202020204" pitchFamily="34" charset="0"/>
              <a:buChar char="•"/>
            </a:pPr>
            <a:r>
              <a:rPr lang="fr-FR" sz="1600">
                <a:solidFill>
                  <a:srgbClr val="000000"/>
                </a:solidFill>
              </a:rPr>
              <a:t>Toutes les connexions physiques n'offrent pas le même niveau de performance.</a:t>
            </a:r>
          </a:p>
        </p:txBody>
      </p:sp>
    </p:spTree>
    <p:extLst>
      <p:ext uri="{BB962C8B-B14F-4D97-AF65-F5344CB8AC3E}">
        <p14:creationId xmlns:p14="http://schemas.microsoft.com/office/powerpoint/2010/main" val="1671064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c15="http://schemas.microsoft.com/office/drawing/2012/chart" xmlns:c="http://schemas.openxmlformats.org/drawingml/2006/chart"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88160"/>
            <a:ext cx="7848344" cy="929640"/>
          </a:xfrm>
        </p:spPr>
        <p:txBody>
          <a:bodyPr/>
          <a:lstStyle/>
          <a:p>
            <a:pPr rtl="0"/>
            <a:r>
              <a:rPr lang="fr-FR">
                <a:solidFill>
                  <a:schemeClr val="accent5">
                    <a:lumMod val="40000"/>
                    <a:lumOff val="60000"/>
                  </a:schemeClr>
                </a:solidFill>
              </a:rPr>
              <a:t>4.6 Supports sans fil</a:t>
            </a:r>
          </a:p>
        </p:txBody>
      </p:sp>
    </p:spTree>
    <p:custDataLst>
      <p:tags r:id="rId1"/>
    </p:custDataLst>
    <p:extLst>
      <p:ext uri="{BB962C8B-B14F-4D97-AF65-F5344CB8AC3E}">
        <p14:creationId xmlns:p14="http://schemas.microsoft.com/office/powerpoint/2010/main" val="335568059"/>
      </p:ext>
    </p:extLst>
  </p:cSld>
  <p:clrMapOvr>
    <a:masterClrMapping/>
  </p:clrMapOvr>
  <p:transition spd="slow">
    <p:wip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pPr rtl="0"/>
            <a:r>
              <a:rPr lang="fr-FR" sz="1600"/>
              <a:t>Supports sans fil</a:t>
            </a:r>
            <a:br>
              <a:rPr lang="en-US" dirty="0"/>
            </a:br>
            <a:r>
              <a:rPr lang="fr-FR" sz="2400"/>
              <a:t>Propriétés des supports sans fil</a:t>
            </a:r>
          </a:p>
        </p:txBody>
      </p:sp>
      <p:sp>
        <p:nvSpPr>
          <p:cNvPr id="5" name="Content Placeholder 4">
            <a:extLst>
              <a:ext uri="{FF2B5EF4-FFF2-40B4-BE49-F238E27FC236}">
                <a16:creationId xmlns:a16="http://schemas.microsoft.com/office/drawing/2014/main" id="{7FC66286-CFA0-104C-B29B-89853AF732B7}"/>
              </a:ext>
            </a:extLst>
          </p:cNvPr>
          <p:cNvSpPr>
            <a:spLocks noGrp="1"/>
          </p:cNvSpPr>
          <p:nvPr>
            <p:ph idx="1"/>
          </p:nvPr>
        </p:nvSpPr>
        <p:spPr>
          <a:xfrm>
            <a:off x="474662" y="731837"/>
            <a:ext cx="8280057" cy="3934431"/>
          </a:xfrm>
        </p:spPr>
        <p:txBody>
          <a:bodyPr/>
          <a:lstStyle/>
          <a:p>
            <a:pPr marL="0" indent="0" algn="l" rtl="0"/>
            <a:r>
              <a:rPr lang="fr-FR" sz="1800">
                <a:solidFill>
                  <a:srgbClr val="000000"/>
                </a:solidFill>
              </a:rPr>
              <a:t>Il transporte des signaux électromagnétiques représentant des chiffres binaires en utilisant des fréquences radio ou micro-ondes. Cela offre la plus grande option de mobilité. Le nombre de connexions sans fil continue d'augmenter.</a:t>
            </a:r>
          </a:p>
          <a:p>
            <a:pPr marL="0" indent="0" algn="l"/>
            <a:endParaRPr lang="en-US" sz="1800" dirty="0">
              <a:solidFill>
                <a:srgbClr val="000000"/>
              </a:solidFill>
            </a:endParaRPr>
          </a:p>
          <a:p>
            <a:pPr marL="0" indent="0" algn="l" rtl="0"/>
            <a:r>
              <a:rPr lang="fr-FR" sz="1800">
                <a:solidFill>
                  <a:srgbClr val="000000"/>
                </a:solidFill>
              </a:rPr>
              <a:t>Certaines des limites du sans-fil:</a:t>
            </a:r>
          </a:p>
          <a:p>
            <a:pPr marL="358835" lvl="1" indent="-285750" rtl="0">
              <a:buFont typeface="Arial" panose="020B0604020202020204" pitchFamily="34" charset="0"/>
              <a:buChar char="•"/>
            </a:pPr>
            <a:r>
              <a:rPr lang="fr-FR" sz="1600" b="1">
                <a:solidFill>
                  <a:srgbClr val="000000"/>
                </a:solidFill>
              </a:rPr>
              <a:t>Zone de couverture</a:t>
            </a:r>
            <a:r>
              <a:rPr lang="fr-FR" sz="1600">
                <a:solidFill>
                  <a:srgbClr val="000000"/>
                </a:solidFill>
              </a:rPr>
              <a:t> - La couverture effective peut être fortement influencée par les caractéristiques physiques du lieu de déploiement.</a:t>
            </a:r>
          </a:p>
          <a:p>
            <a:pPr marL="358835" lvl="1" indent="-285750" rtl="0">
              <a:buFont typeface="Arial" panose="020B0604020202020204" pitchFamily="34" charset="0"/>
              <a:buChar char="•"/>
            </a:pPr>
            <a:r>
              <a:rPr lang="fr-FR" sz="1600" b="1">
                <a:solidFill>
                  <a:srgbClr val="000000"/>
                </a:solidFill>
              </a:rPr>
              <a:t>Interférence</a:t>
            </a:r>
            <a:r>
              <a:rPr lang="fr-FR" sz="1600">
                <a:solidFill>
                  <a:srgbClr val="000000"/>
                </a:solidFill>
              </a:rPr>
              <a:t> - Le sans-fil est sensible aux interférences et peut être perturbé par de nombreux appareils courants.</a:t>
            </a:r>
          </a:p>
          <a:p>
            <a:pPr marL="358835" lvl="1" indent="-285750" rtl="0">
              <a:buFont typeface="Arial" panose="020B0604020202020204" pitchFamily="34" charset="0"/>
              <a:buChar char="•"/>
            </a:pPr>
            <a:r>
              <a:rPr lang="fr-FR" sz="1600" b="1">
                <a:solidFill>
                  <a:srgbClr val="000000"/>
                </a:solidFill>
              </a:rPr>
              <a:t>Sécurité</a:t>
            </a:r>
            <a:r>
              <a:rPr lang="fr-FR" sz="1600">
                <a:solidFill>
                  <a:srgbClr val="000000"/>
                </a:solidFill>
              </a:rPr>
              <a:t> - La couverture des communications sans fil ne nécessite aucun accès à un support physique, de sorte que tout le monde peut avoir accès à la transmission.</a:t>
            </a:r>
          </a:p>
          <a:p>
            <a:pPr marL="358835" lvl="1" indent="-285750" rtl="0">
              <a:buFont typeface="Arial" panose="020B0604020202020204" pitchFamily="34" charset="0"/>
              <a:buChar char="•"/>
            </a:pPr>
            <a:r>
              <a:rPr lang="fr-FR" sz="1600" b="1">
                <a:solidFill>
                  <a:srgbClr val="000000"/>
                </a:solidFill>
              </a:rPr>
              <a:t>Support partagé</a:t>
            </a:r>
            <a:r>
              <a:rPr lang="fr-FR" sz="1600">
                <a:solidFill>
                  <a:srgbClr val="000000"/>
                </a:solidFill>
              </a:rPr>
              <a:t> - Les réseaux locaux sans fil (WLAN) fonctionnent en semi-duplex, ce qui signifie qu'un seul appareil peut envoyer ou recevoir à la fois. L'accès simultané de nombreux utilisateurs au WLAN entraîne une réduction de la bande passante pour chaque utilisateur.</a:t>
            </a:r>
          </a:p>
        </p:txBody>
      </p:sp>
    </p:spTree>
    <p:extLst>
      <p:ext uri="{BB962C8B-B14F-4D97-AF65-F5344CB8AC3E}">
        <p14:creationId xmlns:p14="http://schemas.microsoft.com/office/powerpoint/2010/main" val="3418942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c15="http://schemas.microsoft.com/office/drawing/2012/chart" xmlns:c="http://schemas.openxmlformats.org/drawingml/2006/chart"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pPr rtl="0"/>
            <a:r>
              <a:rPr lang="fr-FR" sz="1600"/>
              <a:t>Supports sans fil</a:t>
            </a:r>
            <a:br>
              <a:rPr lang="en-US" dirty="0"/>
            </a:br>
            <a:r>
              <a:rPr lang="fr-FR" sz="2400"/>
              <a:t>Types de support sans fil</a:t>
            </a:r>
          </a:p>
        </p:txBody>
      </p:sp>
      <p:sp>
        <p:nvSpPr>
          <p:cNvPr id="4" name="Content Placeholder 3">
            <a:extLst>
              <a:ext uri="{FF2B5EF4-FFF2-40B4-BE49-F238E27FC236}">
                <a16:creationId xmlns:a16="http://schemas.microsoft.com/office/drawing/2014/main" id="{47C98538-A3BD-9F47-9419-316666EE7D5D}"/>
              </a:ext>
            </a:extLst>
          </p:cNvPr>
          <p:cNvSpPr>
            <a:spLocks noGrp="1"/>
          </p:cNvSpPr>
          <p:nvPr>
            <p:ph idx="1"/>
          </p:nvPr>
        </p:nvSpPr>
        <p:spPr>
          <a:xfrm>
            <a:off x="474662" y="656423"/>
            <a:ext cx="8424241" cy="4094687"/>
          </a:xfrm>
        </p:spPr>
        <p:txBody>
          <a:bodyPr/>
          <a:lstStyle/>
          <a:p>
            <a:pPr marL="0" algn="l" rtl="0">
              <a:spcBef>
                <a:spcPts val="0"/>
              </a:spcBef>
            </a:pPr>
            <a:r>
              <a:rPr lang="fr-FR" sz="1600">
                <a:solidFill>
                  <a:srgbClr val="000000"/>
                </a:solidFill>
              </a:rPr>
              <a:t>Les normes de l'IEEE et du secteur des télécommunications pour les communications de données sans fil</a:t>
            </a:r>
          </a:p>
          <a:p>
            <a:pPr marL="0" algn="l" rtl="0">
              <a:spcBef>
                <a:spcPts val="0"/>
              </a:spcBef>
            </a:pPr>
            <a:r>
              <a:rPr lang="fr-FR" sz="1600">
                <a:solidFill>
                  <a:srgbClr val="000000"/>
                </a:solidFill>
              </a:rPr>
              <a:t>couvrent à la fois la liaison de données et les couches physiques. Dans chacune de ces normes,</a:t>
            </a:r>
          </a:p>
          <a:p>
            <a:pPr marL="0" algn="l" rtl="0">
              <a:spcBef>
                <a:spcPts val="0"/>
              </a:spcBef>
            </a:pPr>
            <a:r>
              <a:rPr lang="fr-FR" sz="1600">
                <a:solidFill>
                  <a:srgbClr val="000000"/>
                </a:solidFill>
              </a:rPr>
              <a:t>les spécifications de la couche physique dictent :</a:t>
            </a:r>
          </a:p>
          <a:p>
            <a:pPr marL="285750" indent="-285750" algn="l" rtl="0">
              <a:buFont typeface="Arial" panose="020B0604020202020204" pitchFamily="34" charset="0"/>
              <a:buChar char="•"/>
            </a:pPr>
            <a:r>
              <a:rPr lang="fr-FR" sz="1500">
                <a:solidFill>
                  <a:srgbClr val="000000"/>
                </a:solidFill>
              </a:rPr>
              <a:t>Méthodes de codage des données en signaux radio</a:t>
            </a:r>
          </a:p>
          <a:p>
            <a:pPr marL="285750" indent="-285750" algn="l" rtl="0">
              <a:buFont typeface="Arial" panose="020B0604020202020204" pitchFamily="34" charset="0"/>
              <a:buChar char="•"/>
            </a:pPr>
            <a:r>
              <a:rPr lang="fr-FR" sz="1500">
                <a:solidFill>
                  <a:srgbClr val="000000"/>
                </a:solidFill>
              </a:rPr>
              <a:t>la fréquence et la puissance de transmission</a:t>
            </a:r>
          </a:p>
          <a:p>
            <a:pPr marL="285750" indent="-285750" algn="l" rtl="0">
              <a:buFont typeface="Arial" panose="020B0604020202020204" pitchFamily="34" charset="0"/>
              <a:buChar char="•"/>
            </a:pPr>
            <a:r>
              <a:rPr lang="fr-FR" sz="1500">
                <a:solidFill>
                  <a:srgbClr val="000000"/>
                </a:solidFill>
              </a:rPr>
              <a:t>les besoins relatifs à la réception et au décodage des signaux</a:t>
            </a:r>
          </a:p>
          <a:p>
            <a:pPr marL="285750" indent="-285750" algn="l" rtl="0">
              <a:buFont typeface="Arial" panose="020B0604020202020204" pitchFamily="34" charset="0"/>
              <a:buChar char="•"/>
            </a:pPr>
            <a:r>
              <a:rPr lang="fr-FR" sz="1500">
                <a:solidFill>
                  <a:srgbClr val="000000"/>
                </a:solidFill>
              </a:rPr>
              <a:t>la conception et la mise en service des antennes.</a:t>
            </a:r>
          </a:p>
          <a:p>
            <a:pPr algn="l"/>
            <a:endParaRPr lang="en-US" sz="1600" dirty="0">
              <a:solidFill>
                <a:srgbClr val="000000"/>
              </a:solidFill>
            </a:endParaRPr>
          </a:p>
          <a:p>
            <a:pPr algn="l" rtl="0"/>
            <a:r>
              <a:rPr lang="fr-FR" sz="1600">
                <a:solidFill>
                  <a:srgbClr val="000000"/>
                </a:solidFill>
              </a:rPr>
              <a:t>Normes du sans fil:</a:t>
            </a:r>
          </a:p>
          <a:p>
            <a:pPr marL="285750" indent="-285750" algn="l" rtl="0">
              <a:buFont typeface="Arial" panose="020B0604020202020204" pitchFamily="34" charset="0"/>
              <a:buChar char="•"/>
            </a:pPr>
            <a:r>
              <a:rPr lang="fr-FR" sz="1500" b="1">
                <a:solidFill>
                  <a:srgbClr val="000000"/>
                </a:solidFill>
              </a:rPr>
              <a:t>Wi-Fi (IEEE 802.11) </a:t>
            </a:r>
            <a:r>
              <a:rPr lang="fr-FR" sz="1500">
                <a:solidFill>
                  <a:srgbClr val="000000"/>
                </a:solidFill>
              </a:rPr>
              <a:t>- Technologie LAN sans fil (WLAN)</a:t>
            </a:r>
          </a:p>
          <a:p>
            <a:pPr marL="285750" indent="-285750" algn="l" rtl="0">
              <a:buFont typeface="Arial" panose="020B0604020202020204" pitchFamily="34" charset="0"/>
              <a:buChar char="•"/>
            </a:pPr>
            <a:r>
              <a:rPr lang="fr-FR" sz="1500" b="1">
                <a:solidFill>
                  <a:srgbClr val="000000"/>
                </a:solidFill>
              </a:rPr>
              <a:t>Bluetooth (IEEE 802.15) </a:t>
            </a:r>
            <a:r>
              <a:rPr lang="fr-FR" sz="1500">
                <a:solidFill>
                  <a:srgbClr val="000000"/>
                </a:solidFill>
              </a:rPr>
              <a:t>- Norme WPAN (Wireless Personal Area Network)</a:t>
            </a:r>
          </a:p>
          <a:p>
            <a:pPr marL="285750" indent="-285750" algn="l" rtl="0">
              <a:buFont typeface="Arial" panose="020B0604020202020204" pitchFamily="34" charset="0"/>
              <a:buChar char="•"/>
            </a:pPr>
            <a:r>
              <a:rPr lang="fr-FR" sz="1500" b="1">
                <a:solidFill>
                  <a:srgbClr val="000000"/>
                </a:solidFill>
              </a:rPr>
              <a:t>WiMAX (IEEE 802.16) </a:t>
            </a:r>
            <a:r>
              <a:rPr lang="fr-FR" sz="1500">
                <a:solidFill>
                  <a:srgbClr val="000000"/>
                </a:solidFill>
              </a:rPr>
              <a:t>- Utilise une topologie point à multipoint pour fournir un accès sans fil à large bande</a:t>
            </a:r>
          </a:p>
          <a:p>
            <a:pPr marL="285750" indent="-285750" algn="l" rtl="0">
              <a:buFont typeface="Arial" panose="020B0604020202020204" pitchFamily="34" charset="0"/>
              <a:buChar char="•"/>
            </a:pPr>
            <a:r>
              <a:rPr lang="fr-FR" sz="1500" b="1">
                <a:solidFill>
                  <a:srgbClr val="000000"/>
                </a:solidFill>
              </a:rPr>
              <a:t>Zigbee (IEEE 802.15.4) </a:t>
            </a:r>
            <a:r>
              <a:rPr lang="fr-FR" sz="1500">
                <a:solidFill>
                  <a:srgbClr val="000000"/>
                </a:solidFill>
              </a:rPr>
              <a:t>- Communications à faible débit de données et à faible consommation d'énergie, principalement pour les applications de l'Internet des objets (IoT)</a:t>
            </a:r>
          </a:p>
        </p:txBody>
      </p:sp>
    </p:spTree>
    <p:extLst>
      <p:ext uri="{BB962C8B-B14F-4D97-AF65-F5344CB8AC3E}">
        <p14:creationId xmlns:p14="http://schemas.microsoft.com/office/powerpoint/2010/main" val="26660507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c15="http://schemas.microsoft.com/office/drawing/2012/chart" xmlns:c="http://schemas.openxmlformats.org/drawingml/2006/chart"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pPr rtl="0"/>
            <a:r>
              <a:rPr lang="fr-FR" sz="1600"/>
              <a:t>Supports sans fil</a:t>
            </a:r>
            <a:br>
              <a:rPr lang="en-US" dirty="0"/>
            </a:br>
            <a:r>
              <a:rPr lang="fr-FR" sz="2400"/>
              <a:t>LAN sans fil</a:t>
            </a:r>
          </a:p>
        </p:txBody>
      </p:sp>
      <p:sp>
        <p:nvSpPr>
          <p:cNvPr id="5" name="Content Placeholder 4">
            <a:extLst>
              <a:ext uri="{FF2B5EF4-FFF2-40B4-BE49-F238E27FC236}">
                <a16:creationId xmlns:a16="http://schemas.microsoft.com/office/drawing/2014/main" id="{16874280-9EA6-0242-8034-EC3F27C940E8}"/>
              </a:ext>
            </a:extLst>
          </p:cNvPr>
          <p:cNvSpPr>
            <a:spLocks noGrp="1"/>
          </p:cNvSpPr>
          <p:nvPr>
            <p:ph idx="1"/>
          </p:nvPr>
        </p:nvSpPr>
        <p:spPr>
          <a:xfrm>
            <a:off x="474662" y="877330"/>
            <a:ext cx="8280057" cy="3544404"/>
          </a:xfrm>
        </p:spPr>
        <p:txBody>
          <a:bodyPr/>
          <a:lstStyle/>
          <a:p>
            <a:pPr marL="0" indent="0" algn="l" rtl="0"/>
            <a:r>
              <a:rPr lang="fr-FR" sz="1800">
                <a:solidFill>
                  <a:srgbClr val="000000"/>
                </a:solidFill>
              </a:rPr>
              <a:t>En général, un réseau local sans fil (WLAN) nécessite les dispositifs suivants :</a:t>
            </a:r>
          </a:p>
          <a:p>
            <a:pPr marL="342900" indent="-342900" algn="l" rtl="0">
              <a:buFont typeface="Arial" panose="020B0604020202020204" pitchFamily="34" charset="0"/>
              <a:buChar char="•"/>
            </a:pPr>
            <a:r>
              <a:rPr lang="fr-FR" sz="1800" b="1">
                <a:solidFill>
                  <a:srgbClr val="000000"/>
                </a:solidFill>
              </a:rPr>
              <a:t>Point d'accès sans fil (AP) </a:t>
            </a:r>
            <a:r>
              <a:rPr lang="fr-FR" sz="1800">
                <a:solidFill>
                  <a:srgbClr val="000000"/>
                </a:solidFill>
              </a:rPr>
              <a:t>- Concentrer les signaux sans fil des utilisateurs et se connecter à l'infrastructure de réseau existante basée sur le cuivre</a:t>
            </a:r>
          </a:p>
          <a:p>
            <a:pPr marL="342900" indent="-342900" algn="l" rtl="0">
              <a:buFont typeface="Arial" panose="020B0604020202020204" pitchFamily="34" charset="0"/>
              <a:buChar char="•"/>
            </a:pPr>
            <a:r>
              <a:rPr lang="fr-FR" sz="1800" b="1">
                <a:solidFill>
                  <a:srgbClr val="000000"/>
                </a:solidFill>
              </a:rPr>
              <a:t>Adaptateurs NIC sans fil </a:t>
            </a:r>
            <a:r>
              <a:rPr lang="fr-FR" sz="1800">
                <a:solidFill>
                  <a:srgbClr val="000000"/>
                </a:solidFill>
              </a:rPr>
              <a:t>- Fournissent une capacité de communication sans fil aux hôtes du réseau</a:t>
            </a:r>
          </a:p>
          <a:p>
            <a:pPr marL="0" indent="0" algn="l"/>
            <a:endParaRPr lang="en-US" sz="1800" dirty="0">
              <a:solidFill>
                <a:srgbClr val="000000"/>
              </a:solidFill>
            </a:endParaRPr>
          </a:p>
          <a:p>
            <a:pPr marL="0" indent="0" algn="l" rtl="0"/>
            <a:r>
              <a:rPr lang="fr-FR" sz="1800">
                <a:solidFill>
                  <a:srgbClr val="000000"/>
                </a:solidFill>
              </a:rPr>
              <a:t>Il existe un certain nombre de normes WLAN. Lors de l'achat d'équipement WLAN, assurez-vous de la compatibilité et de l'interopérabilité.</a:t>
            </a:r>
          </a:p>
          <a:p>
            <a:pPr marL="0" indent="0" algn="l"/>
            <a:endParaRPr lang="en-US" sz="1800" dirty="0">
              <a:solidFill>
                <a:srgbClr val="000000"/>
              </a:solidFill>
            </a:endParaRPr>
          </a:p>
          <a:p>
            <a:pPr marL="0" indent="0" algn="l" rtl="0"/>
            <a:r>
              <a:rPr lang="fr-FR" sz="1800">
                <a:solidFill>
                  <a:srgbClr val="000000"/>
                </a:solidFill>
              </a:rPr>
              <a:t>Les administrateurs de réseau doivent élaborer et appliquer des politiques et des processus de sécurité rigoureux pour protéger les réseaux locaux sans fil contre les accès non autorisés et les dommages.</a:t>
            </a:r>
          </a:p>
        </p:txBody>
      </p:sp>
    </p:spTree>
    <p:extLst>
      <p:ext uri="{BB962C8B-B14F-4D97-AF65-F5344CB8AC3E}">
        <p14:creationId xmlns:p14="http://schemas.microsoft.com/office/powerpoint/2010/main" val="13012006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c15="http://schemas.microsoft.com/office/drawing/2012/chart" xmlns:c="http://schemas.openxmlformats.org/drawingml/2006/chart"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4190828277"/>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pPr rtl="0"/>
            <a:r>
              <a:rPr lang="fr-FR" sz="1600"/>
              <a:t>Objectif de la couche physique</a:t>
            </a:r>
            <a:br>
              <a:rPr lang="en-US" dirty="0"/>
            </a:br>
            <a:r>
              <a:rPr lang="fr-FR" sz="2400"/>
              <a:t>La couche physique</a:t>
            </a:r>
          </a:p>
        </p:txBody>
      </p:sp>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431971" y="855418"/>
            <a:ext cx="3401475" cy="3528045"/>
          </a:xfrm>
        </p:spPr>
        <p:txBody>
          <a:bodyPr/>
          <a:lstStyle/>
          <a:p>
            <a:pPr marL="342900" indent="-342900" algn="l" rtl="0">
              <a:buFont typeface="Arial" panose="020B0604020202020204" pitchFamily="34" charset="0"/>
              <a:buChar char="•"/>
            </a:pPr>
            <a:r>
              <a:rPr lang="fr-FR" sz="1600">
                <a:solidFill>
                  <a:srgbClr val="000000"/>
                </a:solidFill>
              </a:rPr>
              <a:t>Transporte des bits sur le support réseau</a:t>
            </a:r>
          </a:p>
          <a:p>
            <a:pPr marL="342900" indent="-342900" algn="l" rtl="0">
              <a:buFont typeface="Arial" panose="020B0604020202020204" pitchFamily="34" charset="0"/>
              <a:buChar char="•"/>
            </a:pPr>
            <a:r>
              <a:rPr lang="fr-FR" sz="1600">
                <a:solidFill>
                  <a:srgbClr val="000000"/>
                </a:solidFill>
              </a:rPr>
              <a:t>Cette couche accepte une trame complète de la couche liaison de données et la code sous la forme d'une série de signaux transmis au support local.</a:t>
            </a:r>
          </a:p>
          <a:p>
            <a:pPr marL="342900" indent="-342900" algn="l" rtl="0">
              <a:buFont typeface="Arial" panose="020B0604020202020204" pitchFamily="34" charset="0"/>
              <a:buChar char="•"/>
            </a:pPr>
            <a:r>
              <a:rPr lang="fr-FR" sz="1600">
                <a:solidFill>
                  <a:srgbClr val="000000"/>
                </a:solidFill>
              </a:rPr>
              <a:t>C'est la dernière étape du processus d'encapsulation.</a:t>
            </a:r>
          </a:p>
          <a:p>
            <a:pPr marL="342900" indent="-342900" algn="l" rtl="0">
              <a:buFont typeface="Arial" panose="020B0604020202020204" pitchFamily="34" charset="0"/>
              <a:buChar char="•"/>
            </a:pPr>
            <a:r>
              <a:rPr lang="fr-FR" sz="1600">
                <a:solidFill>
                  <a:srgbClr val="000000"/>
                </a:solidFill>
              </a:rPr>
              <a:t>Le périphérique suivant dans le chemin d'accès à la destination reçoit les bits et re-encapsule le cadre, puis décide quoi en faire.</a:t>
            </a:r>
          </a:p>
        </p:txBody>
      </p:sp>
      <p:pic>
        <p:nvPicPr>
          <p:cNvPr id="5" name="Picture 4">
            <a:extLst>
              <a:ext uri="{FF2B5EF4-FFF2-40B4-BE49-F238E27FC236}">
                <a16:creationId xmlns:a16="http://schemas.microsoft.com/office/drawing/2014/main" id="{07FF563E-E612-FF49-AA84-F8F5904942B7}"/>
              </a:ext>
            </a:extLst>
          </p:cNvPr>
          <p:cNvPicPr>
            <a:picLocks noChangeAspect="1"/>
          </p:cNvPicPr>
          <p:nvPr/>
        </p:nvPicPr>
        <p:blipFill>
          <a:blip r:embed="rId3"/>
          <a:stretch>
            <a:fillRect/>
          </a:stretch>
        </p:blipFill>
        <p:spPr>
          <a:xfrm>
            <a:off x="3833446" y="1008092"/>
            <a:ext cx="4699000" cy="2768600"/>
          </a:xfrm>
          <a:prstGeom prst="rect">
            <a:avLst/>
          </a:prstGeom>
        </p:spPr>
      </p:pic>
    </p:spTree>
    <p:extLst>
      <p:ext uri="{BB962C8B-B14F-4D97-AF65-F5344CB8AC3E}">
        <p14:creationId xmlns:p14="http://schemas.microsoft.com/office/powerpoint/2010/main" val="1075820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c15="http://schemas.microsoft.com/office/drawing/2012/chart" xmlns:c="http://schemas.openxmlformats.org/drawingml/2006/chart"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88160"/>
            <a:ext cx="7848344" cy="929640"/>
          </a:xfrm>
        </p:spPr>
        <p:txBody>
          <a:bodyPr/>
          <a:lstStyle/>
          <a:p>
            <a:pPr rtl="0"/>
            <a:r>
              <a:rPr lang="fr-FR">
                <a:solidFill>
                  <a:schemeClr val="accent5">
                    <a:lumMod val="40000"/>
                    <a:lumOff val="60000"/>
                  </a:schemeClr>
                </a:solidFill>
              </a:rPr>
              <a:t>4.2 Caractéristiques de la couche physique</a:t>
            </a:r>
          </a:p>
        </p:txBody>
      </p:sp>
    </p:spTree>
    <p:custDataLst>
      <p:tags r:id="rId1"/>
    </p:custDataLst>
    <p:extLst>
      <p:ext uri="{BB962C8B-B14F-4D97-AF65-F5344CB8AC3E}">
        <p14:creationId xmlns:p14="http://schemas.microsoft.com/office/powerpoint/2010/main" val="1619359580"/>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pPr rtl="0"/>
            <a:r>
              <a:rPr lang="fr-FR" sz="1600"/>
              <a:t>Caractéristiques de la couche physique</a:t>
            </a:r>
            <a:br>
              <a:rPr lang="en-US" dirty="0"/>
            </a:br>
            <a:r>
              <a:rPr lang="fr-FR" sz="2400"/>
              <a:t>Normes de la couche physique</a:t>
            </a:r>
          </a:p>
        </p:txBody>
      </p:sp>
      <p:pic>
        <p:nvPicPr>
          <p:cNvPr id="8" name="Content Placeholder 7">
            <a:extLst>
              <a:ext uri="{FF2B5EF4-FFF2-40B4-BE49-F238E27FC236}">
                <a16:creationId xmlns:a16="http://schemas.microsoft.com/office/drawing/2014/main" id="{8A8FA508-7561-8C48-9358-A4BB397A0444}"/>
              </a:ext>
            </a:extLst>
          </p:cNvPr>
          <p:cNvPicPr>
            <a:picLocks noGrp="1" noChangeAspect="1"/>
          </p:cNvPicPr>
          <p:nvPr>
            <p:ph idx="1"/>
          </p:nvPr>
        </p:nvPicPr>
        <p:blipFill>
          <a:blip r:embed="rId3"/>
          <a:stretch>
            <a:fillRect/>
          </a:stretch>
        </p:blipFill>
        <p:spPr>
          <a:xfrm>
            <a:off x="1101969" y="836638"/>
            <a:ext cx="6576646" cy="3716532"/>
          </a:xfrm>
          <a:prstGeom prst="rect">
            <a:avLst/>
          </a:prstGeom>
        </p:spPr>
      </p:pic>
    </p:spTree>
    <p:extLst>
      <p:ext uri="{BB962C8B-B14F-4D97-AF65-F5344CB8AC3E}">
        <p14:creationId xmlns:p14="http://schemas.microsoft.com/office/powerpoint/2010/main" val="2569503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c15="http://schemas.microsoft.com/office/drawing/2012/chart" xmlns:c="http://schemas.openxmlformats.org/drawingml/2006/chart"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pPr rtl="0"/>
            <a:r>
              <a:rPr lang="fr-FR" sz="1600"/>
              <a:t>Caractéristiques de la couche physique</a:t>
            </a:r>
            <a:br>
              <a:rPr lang="en-US" dirty="0"/>
            </a:br>
            <a:r>
              <a:rPr lang="fr-FR" sz="2400"/>
              <a:t>Composants physiques</a:t>
            </a:r>
          </a:p>
        </p:txBody>
      </p:sp>
      <p:sp>
        <p:nvSpPr>
          <p:cNvPr id="4" name="Content Placeholder 3">
            <a:extLst>
              <a:ext uri="{FF2B5EF4-FFF2-40B4-BE49-F238E27FC236}">
                <a16:creationId xmlns:a16="http://schemas.microsoft.com/office/drawing/2014/main" id="{6BE9E597-CDF1-0047-B112-C9FD7F790CC7}"/>
              </a:ext>
            </a:extLst>
          </p:cNvPr>
          <p:cNvSpPr>
            <a:spLocks noGrp="1"/>
          </p:cNvSpPr>
          <p:nvPr>
            <p:ph idx="1"/>
          </p:nvPr>
        </p:nvSpPr>
        <p:spPr>
          <a:xfrm>
            <a:off x="474662" y="844062"/>
            <a:ext cx="8280057" cy="3577672"/>
          </a:xfrm>
        </p:spPr>
        <p:txBody>
          <a:bodyPr/>
          <a:lstStyle/>
          <a:p>
            <a:pPr marL="0" indent="0" algn="l" rtl="0"/>
            <a:r>
              <a:rPr lang="fr-FR">
                <a:solidFill>
                  <a:srgbClr val="000000"/>
                </a:solidFill>
              </a:rPr>
              <a:t>Les normes de couche physique couvrent trois domaines fonctionnels:</a:t>
            </a:r>
          </a:p>
          <a:p>
            <a:pPr marL="415985" lvl="1" indent="-342900" rtl="0">
              <a:buFont typeface="Arial" panose="020B0604020202020204" pitchFamily="34" charset="0"/>
              <a:buChar char="•"/>
            </a:pPr>
            <a:r>
              <a:rPr lang="fr-FR">
                <a:solidFill>
                  <a:srgbClr val="000000"/>
                </a:solidFill>
              </a:rPr>
              <a:t>Composants physiques</a:t>
            </a:r>
          </a:p>
          <a:p>
            <a:pPr marL="415985" lvl="1" indent="-342900" rtl="0">
              <a:buFont typeface="Arial" panose="020B0604020202020204" pitchFamily="34" charset="0"/>
              <a:buChar char="•"/>
            </a:pPr>
            <a:r>
              <a:rPr lang="fr-FR">
                <a:solidFill>
                  <a:srgbClr val="000000"/>
                </a:solidFill>
              </a:rPr>
              <a:t>Codage</a:t>
            </a:r>
          </a:p>
          <a:p>
            <a:pPr marL="415985" lvl="1" indent="-342900" rtl="0">
              <a:buFont typeface="Arial" panose="020B0604020202020204" pitchFamily="34" charset="0"/>
              <a:buChar char="•"/>
            </a:pPr>
            <a:r>
              <a:rPr lang="fr-FR">
                <a:solidFill>
                  <a:srgbClr val="000000"/>
                </a:solidFill>
              </a:rPr>
              <a:t>Signalisation</a:t>
            </a:r>
          </a:p>
          <a:p>
            <a:pPr marL="415985" lvl="1" indent="-342900">
              <a:buFont typeface="Arial" panose="020B0604020202020204" pitchFamily="34" charset="0"/>
              <a:buChar char="•"/>
            </a:pPr>
            <a:endParaRPr lang="en-US" dirty="0">
              <a:solidFill>
                <a:srgbClr val="000000"/>
              </a:solidFill>
            </a:endParaRPr>
          </a:p>
          <a:p>
            <a:pPr marL="0" indent="0" algn="l" rtl="0"/>
            <a:r>
              <a:rPr lang="fr-FR">
                <a:solidFill>
                  <a:srgbClr val="000000"/>
                </a:solidFill>
              </a:rPr>
              <a:t>Les composants physiques sont les dispositifs matériels, les supports et autres connecteurs qui transmettent les signaux qui représentent les bits.</a:t>
            </a:r>
          </a:p>
          <a:p>
            <a:pPr marL="415985" lvl="1" indent="-342900" rtl="0">
              <a:buFont typeface="Arial" panose="020B0604020202020204" pitchFamily="34" charset="0"/>
              <a:buChar char="•"/>
            </a:pPr>
            <a:r>
              <a:rPr lang="fr-FR">
                <a:solidFill>
                  <a:srgbClr val="000000"/>
                </a:solidFill>
              </a:rPr>
              <a:t>Les composants matériels, tels que les cartes réseau, les interfaces et les connecteurs, les matériaux et les conceptions de câble, sont tous spécifiés dans des normes associées à la couche physique.</a:t>
            </a:r>
          </a:p>
        </p:txBody>
      </p:sp>
    </p:spTree>
    <p:extLst>
      <p:ext uri="{BB962C8B-B14F-4D97-AF65-F5344CB8AC3E}">
        <p14:creationId xmlns:p14="http://schemas.microsoft.com/office/powerpoint/2010/main" val="2523690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c15="http://schemas.microsoft.com/office/drawing/2012/chart" xmlns:c="http://schemas.openxmlformats.org/drawingml/2006/chart"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pPr rtl="0"/>
            <a:r>
              <a:rPr lang="fr-FR" sz="1600"/>
              <a:t>Caractéristiques de la couche physique</a:t>
            </a:r>
            <a:br>
              <a:rPr lang="en-US" dirty="0"/>
            </a:br>
            <a:r>
              <a:rPr lang="fr-FR" sz="2400"/>
              <a:t>Codage</a:t>
            </a:r>
          </a:p>
        </p:txBody>
      </p:sp>
      <p:sp>
        <p:nvSpPr>
          <p:cNvPr id="8" name="TextBox 7">
            <a:extLst>
              <a:ext uri="{FF2B5EF4-FFF2-40B4-BE49-F238E27FC236}">
                <a16:creationId xmlns:a16="http://schemas.microsoft.com/office/drawing/2014/main" id="{867B373F-3A37-F348-AE55-90901B27B883}"/>
              </a:ext>
            </a:extLst>
          </p:cNvPr>
          <p:cNvSpPr txBox="1"/>
          <p:nvPr/>
        </p:nvSpPr>
        <p:spPr>
          <a:xfrm>
            <a:off x="386862" y="1066800"/>
            <a:ext cx="3656013" cy="2554545"/>
          </a:xfrm>
          <a:prstGeom prst="rect">
            <a:avLst/>
          </a:prstGeom>
          <a:noFill/>
        </p:spPr>
        <p:txBody>
          <a:bodyPr wrap="square" rtlCol="0">
            <a:spAutoFit/>
          </a:bodyPr>
          <a:lstStyle/>
          <a:p>
            <a:pPr marL="285750" indent="-285750" rtl="0">
              <a:buFont typeface="Arial" panose="020B0604020202020204" pitchFamily="34" charset="0"/>
              <a:buChar char="•"/>
            </a:pPr>
            <a:r>
              <a:rPr lang="fr-FR" sz="1600">
                <a:solidFill>
                  <a:srgbClr val="000000"/>
                </a:solidFill>
                <a:latin typeface="+mn-lt"/>
              </a:rPr>
              <a:t>Le codage convertit le flux de bits en un format reconnaissable par l'appareil suivant dans le chemin du réseau.</a:t>
            </a:r>
          </a:p>
          <a:p>
            <a:pPr marL="285750" indent="-285750" rtl="0">
              <a:buFont typeface="Arial" panose="020B0604020202020204" pitchFamily="34" charset="0"/>
              <a:buChar char="•"/>
            </a:pPr>
            <a:r>
              <a:rPr lang="fr-FR" sz="1600">
                <a:solidFill>
                  <a:srgbClr val="000000"/>
                </a:solidFill>
                <a:latin typeface="+mn-lt"/>
              </a:rPr>
              <a:t>Ce "codage" fournit des modèles prévisibles qui peuvent être reconnus par l'appareil suivant.</a:t>
            </a:r>
          </a:p>
          <a:p>
            <a:pPr marL="285750" indent="-285750" rtl="0">
              <a:buFont typeface="Arial" panose="020B0604020202020204" pitchFamily="34" charset="0"/>
              <a:buChar char="•"/>
            </a:pPr>
            <a:r>
              <a:rPr lang="fr-FR" sz="1600">
                <a:solidFill>
                  <a:srgbClr val="000000"/>
                </a:solidFill>
                <a:latin typeface="+mn-lt"/>
              </a:rPr>
              <a:t>Des exemples de méthodes d'encodage incluent Manchester (illustré dans la figure), 4B/5B et 8B/10B.</a:t>
            </a:r>
          </a:p>
        </p:txBody>
      </p:sp>
      <p:pic>
        <p:nvPicPr>
          <p:cNvPr id="7" name="Content Placeholder 6">
            <a:extLst>
              <a:ext uri="{FF2B5EF4-FFF2-40B4-BE49-F238E27FC236}">
                <a16:creationId xmlns:a16="http://schemas.microsoft.com/office/drawing/2014/main" id="{15258416-999A-294E-8E65-12B100E49082}"/>
              </a:ext>
            </a:extLst>
          </p:cNvPr>
          <p:cNvPicPr>
            <a:picLocks noGrp="1" noChangeAspect="1"/>
          </p:cNvPicPr>
          <p:nvPr>
            <p:ph idx="1"/>
          </p:nvPr>
        </p:nvPicPr>
        <p:blipFill>
          <a:blip r:embed="rId3"/>
          <a:stretch>
            <a:fillRect/>
          </a:stretch>
        </p:blipFill>
        <p:spPr>
          <a:xfrm>
            <a:off x="4042875" y="970634"/>
            <a:ext cx="4660900" cy="3441700"/>
          </a:xfrm>
        </p:spPr>
      </p:pic>
    </p:spTree>
    <p:extLst>
      <p:ext uri="{BB962C8B-B14F-4D97-AF65-F5344CB8AC3E}">
        <p14:creationId xmlns:p14="http://schemas.microsoft.com/office/powerpoint/2010/main" val="17347000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c15="http://schemas.microsoft.com/office/drawing/2012/chart" xmlns:c="http://schemas.openxmlformats.org/drawingml/2006/chart"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4572000" cy="731837"/>
          </a:xfrm>
        </p:spPr>
        <p:txBody>
          <a:bodyPr/>
          <a:lstStyle/>
          <a:p>
            <a:pPr rtl="0"/>
            <a:r>
              <a:rPr lang="fr-FR" sz="1600"/>
              <a:t>Caractéristiques de la couche physique</a:t>
            </a:r>
            <a:br>
              <a:rPr lang="en-US" dirty="0"/>
            </a:br>
            <a:r>
              <a:rPr lang="fr-FR" sz="2400"/>
              <a:t>Signalisation</a:t>
            </a:r>
          </a:p>
        </p:txBody>
      </p:sp>
      <p:sp>
        <p:nvSpPr>
          <p:cNvPr id="8" name="TextBox 7">
            <a:extLst>
              <a:ext uri="{FF2B5EF4-FFF2-40B4-BE49-F238E27FC236}">
                <a16:creationId xmlns:a16="http://schemas.microsoft.com/office/drawing/2014/main" id="{867B373F-3A37-F348-AE55-90901B27B883}"/>
              </a:ext>
            </a:extLst>
          </p:cNvPr>
          <p:cNvSpPr txBox="1"/>
          <p:nvPr/>
        </p:nvSpPr>
        <p:spPr>
          <a:xfrm>
            <a:off x="386862" y="1066800"/>
            <a:ext cx="4056184" cy="1323439"/>
          </a:xfrm>
          <a:prstGeom prst="rect">
            <a:avLst/>
          </a:prstGeom>
          <a:noFill/>
        </p:spPr>
        <p:txBody>
          <a:bodyPr wrap="square" rtlCol="0">
            <a:spAutoFit/>
          </a:bodyPr>
          <a:lstStyle/>
          <a:p>
            <a:pPr marL="285750" indent="-285750" rtl="0">
              <a:buFont typeface="Arial" panose="020B0604020202020204" pitchFamily="34" charset="0"/>
              <a:buChar char="•"/>
            </a:pPr>
            <a:r>
              <a:rPr lang="fr-FR" sz="1600">
                <a:solidFill>
                  <a:srgbClr val="000000"/>
                </a:solidFill>
                <a:latin typeface="+mn-lt"/>
              </a:rPr>
              <a:t>La méthode de signalisation est la façon dont les valeurs de bits, «1» et «0» sont représentées sur le support physique.</a:t>
            </a:r>
          </a:p>
          <a:p>
            <a:pPr marL="285750" indent="-285750" rtl="0">
              <a:buFont typeface="Arial" panose="020B0604020202020204" pitchFamily="34" charset="0"/>
              <a:buChar char="•"/>
            </a:pPr>
            <a:r>
              <a:rPr lang="fr-FR" sz="1600">
                <a:solidFill>
                  <a:srgbClr val="000000"/>
                </a:solidFill>
                <a:latin typeface="+mn-lt"/>
              </a:rPr>
              <a:t>La méthode de signalisation varie selon le type de support utilisé.</a:t>
            </a:r>
          </a:p>
        </p:txBody>
      </p:sp>
      <p:pic>
        <p:nvPicPr>
          <p:cNvPr id="6" name="Content Placeholder 5">
            <a:extLst>
              <a:ext uri="{FF2B5EF4-FFF2-40B4-BE49-F238E27FC236}">
                <a16:creationId xmlns:a16="http://schemas.microsoft.com/office/drawing/2014/main" id="{A269CFD5-4CF5-6F41-84C4-121383F6B569}"/>
              </a:ext>
            </a:extLst>
          </p:cNvPr>
          <p:cNvPicPr>
            <a:picLocks noGrp="1" noChangeAspect="1"/>
          </p:cNvPicPr>
          <p:nvPr>
            <p:ph idx="1"/>
          </p:nvPr>
        </p:nvPicPr>
        <p:blipFill>
          <a:blip r:embed="rId3"/>
          <a:stretch>
            <a:fillRect/>
          </a:stretch>
        </p:blipFill>
        <p:spPr>
          <a:xfrm>
            <a:off x="678748" y="2847476"/>
            <a:ext cx="3072240" cy="1083409"/>
          </a:xfrm>
        </p:spPr>
      </p:pic>
      <p:sp>
        <p:nvSpPr>
          <p:cNvPr id="13" name="TextBox 12">
            <a:extLst>
              <a:ext uri="{FF2B5EF4-FFF2-40B4-BE49-F238E27FC236}">
                <a16:creationId xmlns:a16="http://schemas.microsoft.com/office/drawing/2014/main" id="{B661482A-007E-BE46-BEAF-3DA2CB5B442B}"/>
              </a:ext>
            </a:extLst>
          </p:cNvPr>
          <p:cNvSpPr txBox="1"/>
          <p:nvPr/>
        </p:nvSpPr>
        <p:spPr>
          <a:xfrm>
            <a:off x="856964" y="3930885"/>
            <a:ext cx="2715808" cy="276999"/>
          </a:xfrm>
          <a:prstGeom prst="rect">
            <a:avLst/>
          </a:prstGeom>
          <a:noFill/>
        </p:spPr>
        <p:txBody>
          <a:bodyPr wrap="none" rtlCol="0">
            <a:spAutoFit/>
          </a:bodyPr>
          <a:lstStyle/>
          <a:p>
            <a:pPr rtl="0"/>
            <a:r>
              <a:rPr lang="fr-FR" sz="1200"/>
              <a:t>Signaux électriques par câble en cuivre</a:t>
            </a:r>
          </a:p>
        </p:txBody>
      </p:sp>
      <p:pic>
        <p:nvPicPr>
          <p:cNvPr id="10" name="Picture 9">
            <a:extLst>
              <a:ext uri="{FF2B5EF4-FFF2-40B4-BE49-F238E27FC236}">
                <a16:creationId xmlns:a16="http://schemas.microsoft.com/office/drawing/2014/main" id="{7417B433-B0D6-D348-A6BA-E2DE3E28C539}"/>
              </a:ext>
            </a:extLst>
          </p:cNvPr>
          <p:cNvPicPr>
            <a:picLocks noChangeAspect="1"/>
          </p:cNvPicPr>
          <p:nvPr/>
        </p:nvPicPr>
        <p:blipFill>
          <a:blip r:embed="rId4"/>
          <a:stretch>
            <a:fillRect/>
          </a:stretch>
        </p:blipFill>
        <p:spPr>
          <a:xfrm>
            <a:off x="4891700" y="131163"/>
            <a:ext cx="3575378" cy="975103"/>
          </a:xfrm>
          <a:prstGeom prst="rect">
            <a:avLst/>
          </a:prstGeom>
        </p:spPr>
      </p:pic>
      <p:sp>
        <p:nvSpPr>
          <p:cNvPr id="14" name="TextBox 13">
            <a:extLst>
              <a:ext uri="{FF2B5EF4-FFF2-40B4-BE49-F238E27FC236}">
                <a16:creationId xmlns:a16="http://schemas.microsoft.com/office/drawing/2014/main" id="{77BAD6EB-A82B-CC4A-B7B5-C06FE8DEA4F2}"/>
              </a:ext>
            </a:extLst>
          </p:cNvPr>
          <p:cNvSpPr txBox="1"/>
          <p:nvPr/>
        </p:nvSpPr>
        <p:spPr>
          <a:xfrm>
            <a:off x="5358354" y="1186674"/>
            <a:ext cx="2642070" cy="276999"/>
          </a:xfrm>
          <a:prstGeom prst="rect">
            <a:avLst/>
          </a:prstGeom>
          <a:noFill/>
        </p:spPr>
        <p:txBody>
          <a:bodyPr wrap="none" rtlCol="0">
            <a:spAutoFit/>
          </a:bodyPr>
          <a:lstStyle/>
          <a:p>
            <a:pPr rtl="0"/>
            <a:r>
              <a:rPr lang="fr-FR" sz="1200"/>
              <a:t>Impulsions lumineuses sur câble à fibres optiques</a:t>
            </a:r>
          </a:p>
        </p:txBody>
      </p:sp>
      <p:pic>
        <p:nvPicPr>
          <p:cNvPr id="12" name="Picture 11">
            <a:extLst>
              <a:ext uri="{FF2B5EF4-FFF2-40B4-BE49-F238E27FC236}">
                <a16:creationId xmlns:a16="http://schemas.microsoft.com/office/drawing/2014/main" id="{D4B1E1AC-C55C-7B4C-80AC-FDBBEFFFCFA3}"/>
              </a:ext>
            </a:extLst>
          </p:cNvPr>
          <p:cNvPicPr>
            <a:picLocks noChangeAspect="1"/>
          </p:cNvPicPr>
          <p:nvPr/>
        </p:nvPicPr>
        <p:blipFill>
          <a:blip r:embed="rId5"/>
          <a:stretch>
            <a:fillRect/>
          </a:stretch>
        </p:blipFill>
        <p:spPr>
          <a:xfrm>
            <a:off x="5007344" y="1743204"/>
            <a:ext cx="3612070" cy="2719199"/>
          </a:xfrm>
          <a:prstGeom prst="rect">
            <a:avLst/>
          </a:prstGeom>
        </p:spPr>
      </p:pic>
      <p:sp>
        <p:nvSpPr>
          <p:cNvPr id="15" name="TextBox 14">
            <a:extLst>
              <a:ext uri="{FF2B5EF4-FFF2-40B4-BE49-F238E27FC236}">
                <a16:creationId xmlns:a16="http://schemas.microsoft.com/office/drawing/2014/main" id="{649305C5-A24C-804E-9F7C-9668430FDC07}"/>
              </a:ext>
            </a:extLst>
          </p:cNvPr>
          <p:cNvSpPr txBox="1"/>
          <p:nvPr/>
        </p:nvSpPr>
        <p:spPr>
          <a:xfrm>
            <a:off x="5578105" y="4380398"/>
            <a:ext cx="2470548" cy="276999"/>
          </a:xfrm>
          <a:prstGeom prst="rect">
            <a:avLst/>
          </a:prstGeom>
          <a:noFill/>
        </p:spPr>
        <p:txBody>
          <a:bodyPr wrap="none" rtlCol="0">
            <a:spAutoFit/>
          </a:bodyPr>
          <a:lstStyle/>
          <a:p>
            <a:pPr rtl="0"/>
            <a:r>
              <a:rPr lang="fr-FR" sz="1200"/>
              <a:t>Signaux micro-ondes sans fil</a:t>
            </a:r>
          </a:p>
        </p:txBody>
      </p:sp>
    </p:spTree>
    <p:extLst>
      <p:ext uri="{BB962C8B-B14F-4D97-AF65-F5344CB8AC3E}">
        <p14:creationId xmlns:p14="http://schemas.microsoft.com/office/powerpoint/2010/main" val="41090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c15="http://schemas.microsoft.com/office/drawing/2012/chart" xmlns:c="http://schemas.openxmlformats.org/drawingml/2006/chart"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SLIDE_COUNT" val="65"/>
  <p:tag name="ARTICULATE_PROJECT_OPEN" val="0"/>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Default Theme">
  <a:themeElements>
    <a:clrScheme name="Custom 6">
      <a:dk1>
        <a:srgbClr val="58585B"/>
      </a:dk1>
      <a:lt1>
        <a:srgbClr val="FFFFFF"/>
      </a:lt1>
      <a:dk2>
        <a:srgbClr val="58585B"/>
      </a:dk2>
      <a:lt2>
        <a:srgbClr val="81C569"/>
      </a:lt2>
      <a:accent1>
        <a:srgbClr val="004C69"/>
      </a:accent1>
      <a:accent2>
        <a:srgbClr val="9E0B0F"/>
      </a:accent2>
      <a:accent3>
        <a:srgbClr val="FFFFFF"/>
      </a:accent3>
      <a:accent4>
        <a:srgbClr val="367187"/>
      </a:accent4>
      <a:accent5>
        <a:srgbClr val="38C6F4"/>
      </a:accent5>
      <a:accent6>
        <a:srgbClr val="FBAB18"/>
      </a:accent6>
      <a:hlink>
        <a:srgbClr val="38C6F4"/>
      </a:hlink>
      <a:folHlink>
        <a:srgbClr val="81C569"/>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6A4D7"/>
        </a:solidFill>
        <a:ln>
          <a:noFill/>
        </a:ln>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ITE7_Chp1_Example-1" id="{4A20ED44-3835-F149-9AE4-C332C230E09E}" vid="{AFB5BC48-58F8-AD45-912F-AE2AD65EB69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Default Theme</Template>
  <TotalTime>7335</TotalTime>
  <Words>3026</Words>
  <Application>Microsoft Office PowerPoint</Application>
  <PresentationFormat>Affichage à l'écran (16:9)</PresentationFormat>
  <Paragraphs>377</Paragraphs>
  <Slides>34</Slides>
  <Notes>34</Notes>
  <HiddenSlides>0</HiddenSlides>
  <MMClips>0</MMClips>
  <ScaleCrop>false</ScaleCrop>
  <HeadingPairs>
    <vt:vector size="6" baseType="variant">
      <vt:variant>
        <vt:lpstr>Polices utilisées</vt:lpstr>
      </vt:variant>
      <vt:variant>
        <vt:i4>3</vt:i4>
      </vt:variant>
      <vt:variant>
        <vt:lpstr>Thème</vt:lpstr>
      </vt:variant>
      <vt:variant>
        <vt:i4>1</vt:i4>
      </vt:variant>
      <vt:variant>
        <vt:lpstr>Titres des diapositives</vt:lpstr>
      </vt:variant>
      <vt:variant>
        <vt:i4>34</vt:i4>
      </vt:variant>
    </vt:vector>
  </HeadingPairs>
  <TitlesOfParts>
    <vt:vector size="38" baseType="lpstr">
      <vt:lpstr>Arial</vt:lpstr>
      <vt:lpstr>Calibri</vt:lpstr>
      <vt:lpstr>CiscoSans ExtraLight</vt:lpstr>
      <vt:lpstr>Default Theme</vt:lpstr>
      <vt:lpstr>Module 4: Couche physique</vt:lpstr>
      <vt:lpstr>4.1 Objectif de la couche physique</vt:lpstr>
      <vt:lpstr>Objectif de la couche physique La connexion physique</vt:lpstr>
      <vt:lpstr>Objectif de la couche physique La couche physique</vt:lpstr>
      <vt:lpstr>4.2 Caractéristiques de la couche physique</vt:lpstr>
      <vt:lpstr>Caractéristiques de la couche physique Normes de la couche physique</vt:lpstr>
      <vt:lpstr>Caractéristiques de la couche physique Composants physiques</vt:lpstr>
      <vt:lpstr>Caractéristiques de la couche physique Codage</vt:lpstr>
      <vt:lpstr>Caractéristiques de la couche physique Signalisation</vt:lpstr>
      <vt:lpstr>Caractéristiques de la couche physique Bande passante</vt:lpstr>
      <vt:lpstr>Caractéristiques de la couche physique Terminologie de la bande passante</vt:lpstr>
      <vt:lpstr>4.3 Câblage en cuivre</vt:lpstr>
      <vt:lpstr>Câbles en cuivre Caractéristiques des câbles en cuivre</vt:lpstr>
      <vt:lpstr>Câblage en cuivre Types de câblage en cuivre</vt:lpstr>
      <vt:lpstr>Câbles en cuivre Paire torsadée non blindée (UTP)</vt:lpstr>
      <vt:lpstr>Câbles en cuivre Paire torsadée blindée (STP)</vt:lpstr>
      <vt:lpstr>Câblage en cuivre Câble coaxial</vt:lpstr>
      <vt:lpstr>4.4 Câblage UTP</vt:lpstr>
      <vt:lpstr>Câblage UTP Propriétés du câblage UTP</vt:lpstr>
      <vt:lpstr>Câblage UTP Normes de câblage et connecteurs UTP</vt:lpstr>
      <vt:lpstr>Câblage UTP Normes de câblage et connecteurs UTP (suite)</vt:lpstr>
      <vt:lpstr>Câblage UTP Câbles UTP directs et croisés </vt:lpstr>
      <vt:lpstr>4.5 Câblage à fibre optique</vt:lpstr>
      <vt:lpstr>Câblage en fibre optique Propriétés du câblage en fibre optique</vt:lpstr>
      <vt:lpstr>Câblage à fibre optique Types de supports à fibre optique</vt:lpstr>
      <vt:lpstr>Câblage en fibre optique Propriétés du câblage en fibre optique</vt:lpstr>
      <vt:lpstr> Câbles à fibre optique  Connecteurs à fibre optique</vt:lpstr>
      <vt:lpstr>Câblage en fibre optique Cordons de brassage en fibre</vt:lpstr>
      <vt:lpstr>Câblage en fibre optique Fibre contre cuivre</vt:lpstr>
      <vt:lpstr>4.6 Supports sans fil</vt:lpstr>
      <vt:lpstr>Supports sans fil Propriétés des supports sans fil</vt:lpstr>
      <vt:lpstr>Supports sans fil Types de support sans fil</vt:lpstr>
      <vt:lpstr>Supports sans fil LAN sans fil</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2: Basic Switch and End Device Configuration</dc:title>
  <dc:creator>Stephanie Harvey</dc:creator>
  <cp:lastModifiedBy>Oueslati Hela</cp:lastModifiedBy>
  <cp:revision>220</cp:revision>
  <dcterms:created xsi:type="dcterms:W3CDTF">2019-10-18T06:21:22Z</dcterms:created>
  <dcterms:modified xsi:type="dcterms:W3CDTF">2024-10-08T10:02:25Z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ffisync_ProviderInitializationData">
    <vt:lpwstr>https://cisco.jiveon.com</vt:lpwstr>
  </property>
  <property fmtid="{D5CDD505-2E9C-101B-9397-08002B2CF9AE}" pid="3" name="Offisync_UpdateToken">
    <vt:lpwstr>1</vt:lpwstr>
  </property>
  <property fmtid="{D5CDD505-2E9C-101B-9397-08002B2CF9AE}" pid="4" name="Offisync_ServerID">
    <vt:lpwstr>07841bbc-cd3c-4a76-827f-75a2226890f4</vt:lpwstr>
  </property>
  <property fmtid="{D5CDD505-2E9C-101B-9397-08002B2CF9AE}" pid="5" name="Offisync_UniqueId">
    <vt:lpwstr>1702406</vt:lpwstr>
  </property>
  <property fmtid="{D5CDD505-2E9C-101B-9397-08002B2CF9AE}" pid="6" name="Jive_VersionGuid">
    <vt:lpwstr>fd96a0b3-f68d-4727-8e4f-2128d37ed30a</vt:lpwstr>
  </property>
  <property fmtid="{D5CDD505-2E9C-101B-9397-08002B2CF9AE}" pid="7" name="Jive_LatestUserAccountName">
    <vt:lpwstr>alljohns</vt:lpwstr>
  </property>
  <property fmtid="{D5CDD505-2E9C-101B-9397-08002B2CF9AE}" pid="8" name="ArticulateGUID">
    <vt:lpwstr>F9A496F7-57D7-4028-9572-D40DFDF3715A</vt:lpwstr>
  </property>
  <property fmtid="{D5CDD505-2E9C-101B-9397-08002B2CF9AE}" pid="9" name="ArticulatePath">
    <vt:lpwstr>ITE7_Chp9_by_jg</vt:lpwstr>
  </property>
</Properties>
</file>